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Lst>
  <p:notesMasterIdLst>
    <p:notesMasterId r:id="rId8"/>
  </p:notesMasterIdLst>
  <p:handoutMasterIdLst>
    <p:handoutMasterId r:id="rId9"/>
  </p:handoutMasterIdLst>
  <p:sldIdLst>
    <p:sldId id="285" r:id="rId5"/>
    <p:sldId id="286" r:id="rId6"/>
    <p:sldId id="283"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76"/>
    <a:srgbClr val="1F7CA8"/>
    <a:srgbClr val="9DC3E6"/>
    <a:srgbClr val="5B9BD5"/>
    <a:srgbClr val="001E78"/>
    <a:srgbClr val="ACEEB9"/>
    <a:srgbClr val="7EDABB"/>
    <a:srgbClr val="90BC02"/>
    <a:srgbClr val="E2F0D9"/>
    <a:srgbClr val="C7B0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184ACE-0CE1-4FC1-94FA-CB73B5C8FFB5}" v="382" dt="2026-05-08T09:10:16.0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rofuddin Kaldarov" userId="aea4ecd9-ad95-4c9c-8012-82e97fad0471" providerId="ADAL" clId="{8E2D0A54-4E81-47EC-BDCC-612BE5A606D1}"/>
    <pc:docChg chg="undo custSel addSld delSld modSld sldOrd">
      <pc:chgData name="Sharofuddin Kaldarov" userId="aea4ecd9-ad95-4c9c-8012-82e97fad0471" providerId="ADAL" clId="{8E2D0A54-4E81-47EC-BDCC-612BE5A606D1}" dt="2026-05-08T10:40:05.472" v="2416" actId="404"/>
      <pc:docMkLst>
        <pc:docMk/>
      </pc:docMkLst>
      <pc:sldChg chg="add del mod modShow">
        <pc:chgData name="Sharofuddin Kaldarov" userId="aea4ecd9-ad95-4c9c-8012-82e97fad0471" providerId="ADAL" clId="{8E2D0A54-4E81-47EC-BDCC-612BE5A606D1}" dt="2026-05-08T09:04:05.513" v="2315" actId="47"/>
        <pc:sldMkLst>
          <pc:docMk/>
          <pc:sldMk cId="1739955676" sldId="256"/>
        </pc:sldMkLst>
      </pc:sldChg>
      <pc:sldChg chg="add del mod modShow">
        <pc:chgData name="Sharofuddin Kaldarov" userId="aea4ecd9-ad95-4c9c-8012-82e97fad0471" providerId="ADAL" clId="{8E2D0A54-4E81-47EC-BDCC-612BE5A606D1}" dt="2026-05-08T09:04:05.513" v="2315" actId="47"/>
        <pc:sldMkLst>
          <pc:docMk/>
          <pc:sldMk cId="3158298813" sldId="257"/>
        </pc:sldMkLst>
      </pc:sldChg>
      <pc:sldChg chg="add del">
        <pc:chgData name="Sharofuddin Kaldarov" userId="aea4ecd9-ad95-4c9c-8012-82e97fad0471" providerId="ADAL" clId="{8E2D0A54-4E81-47EC-BDCC-612BE5A606D1}" dt="2026-05-08T09:04:05.513" v="2315" actId="47"/>
        <pc:sldMkLst>
          <pc:docMk/>
          <pc:sldMk cId="468756780" sldId="258"/>
        </pc:sldMkLst>
      </pc:sldChg>
      <pc:sldChg chg="add del">
        <pc:chgData name="Sharofuddin Kaldarov" userId="aea4ecd9-ad95-4c9c-8012-82e97fad0471" providerId="ADAL" clId="{8E2D0A54-4E81-47EC-BDCC-612BE5A606D1}" dt="2026-05-08T09:04:05.513" v="2315" actId="47"/>
        <pc:sldMkLst>
          <pc:docMk/>
          <pc:sldMk cId="1618472368" sldId="259"/>
        </pc:sldMkLst>
      </pc:sldChg>
      <pc:sldChg chg="add del">
        <pc:chgData name="Sharofuddin Kaldarov" userId="aea4ecd9-ad95-4c9c-8012-82e97fad0471" providerId="ADAL" clId="{8E2D0A54-4E81-47EC-BDCC-612BE5A606D1}" dt="2026-05-08T09:04:05.513" v="2315" actId="47"/>
        <pc:sldMkLst>
          <pc:docMk/>
          <pc:sldMk cId="1884505373" sldId="260"/>
        </pc:sldMkLst>
      </pc:sldChg>
      <pc:sldChg chg="add del">
        <pc:chgData name="Sharofuddin Kaldarov" userId="aea4ecd9-ad95-4c9c-8012-82e97fad0471" providerId="ADAL" clId="{8E2D0A54-4E81-47EC-BDCC-612BE5A606D1}" dt="2026-05-08T09:04:11.902" v="2316" actId="47"/>
        <pc:sldMkLst>
          <pc:docMk/>
          <pc:sldMk cId="169888582" sldId="261"/>
        </pc:sldMkLst>
      </pc:sldChg>
      <pc:sldChg chg="add del mod modShow">
        <pc:chgData name="Sharofuddin Kaldarov" userId="aea4ecd9-ad95-4c9c-8012-82e97fad0471" providerId="ADAL" clId="{8E2D0A54-4E81-47EC-BDCC-612BE5A606D1}" dt="2026-05-08T09:04:05.513" v="2315" actId="47"/>
        <pc:sldMkLst>
          <pc:docMk/>
          <pc:sldMk cId="1092687849" sldId="262"/>
        </pc:sldMkLst>
      </pc:sldChg>
      <pc:sldChg chg="add del">
        <pc:chgData name="Sharofuddin Kaldarov" userId="aea4ecd9-ad95-4c9c-8012-82e97fad0471" providerId="ADAL" clId="{8E2D0A54-4E81-47EC-BDCC-612BE5A606D1}" dt="2026-05-08T09:04:05.513" v="2315" actId="47"/>
        <pc:sldMkLst>
          <pc:docMk/>
          <pc:sldMk cId="1620991249" sldId="263"/>
        </pc:sldMkLst>
      </pc:sldChg>
      <pc:sldChg chg="add del">
        <pc:chgData name="Sharofuddin Kaldarov" userId="aea4ecd9-ad95-4c9c-8012-82e97fad0471" providerId="ADAL" clId="{8E2D0A54-4E81-47EC-BDCC-612BE5A606D1}" dt="2026-05-08T09:04:11.902" v="2316" actId="47"/>
        <pc:sldMkLst>
          <pc:docMk/>
          <pc:sldMk cId="4250241883" sldId="264"/>
        </pc:sldMkLst>
      </pc:sldChg>
      <pc:sldChg chg="add del">
        <pc:chgData name="Sharofuddin Kaldarov" userId="aea4ecd9-ad95-4c9c-8012-82e97fad0471" providerId="ADAL" clId="{8E2D0A54-4E81-47EC-BDCC-612BE5A606D1}" dt="2026-05-08T09:04:05.513" v="2315" actId="47"/>
        <pc:sldMkLst>
          <pc:docMk/>
          <pc:sldMk cId="2254213152" sldId="265"/>
        </pc:sldMkLst>
      </pc:sldChg>
      <pc:sldChg chg="add del">
        <pc:chgData name="Sharofuddin Kaldarov" userId="aea4ecd9-ad95-4c9c-8012-82e97fad0471" providerId="ADAL" clId="{8E2D0A54-4E81-47EC-BDCC-612BE5A606D1}" dt="2026-05-08T09:04:05.513" v="2315" actId="47"/>
        <pc:sldMkLst>
          <pc:docMk/>
          <pc:sldMk cId="1165822256" sldId="266"/>
        </pc:sldMkLst>
      </pc:sldChg>
      <pc:sldChg chg="add del">
        <pc:chgData name="Sharofuddin Kaldarov" userId="aea4ecd9-ad95-4c9c-8012-82e97fad0471" providerId="ADAL" clId="{8E2D0A54-4E81-47EC-BDCC-612BE5A606D1}" dt="2026-05-08T09:04:05.513" v="2315" actId="47"/>
        <pc:sldMkLst>
          <pc:docMk/>
          <pc:sldMk cId="3102293798" sldId="267"/>
        </pc:sldMkLst>
      </pc:sldChg>
      <pc:sldChg chg="add del">
        <pc:chgData name="Sharofuddin Kaldarov" userId="aea4ecd9-ad95-4c9c-8012-82e97fad0471" providerId="ADAL" clId="{8E2D0A54-4E81-47EC-BDCC-612BE5A606D1}" dt="2026-05-08T09:04:11.902" v="2316" actId="47"/>
        <pc:sldMkLst>
          <pc:docMk/>
          <pc:sldMk cId="273397921" sldId="268"/>
        </pc:sldMkLst>
      </pc:sldChg>
      <pc:sldChg chg="add del">
        <pc:chgData name="Sharofuddin Kaldarov" userId="aea4ecd9-ad95-4c9c-8012-82e97fad0471" providerId="ADAL" clId="{8E2D0A54-4E81-47EC-BDCC-612BE5A606D1}" dt="2026-05-08T09:04:11.902" v="2316" actId="47"/>
        <pc:sldMkLst>
          <pc:docMk/>
          <pc:sldMk cId="608113272" sldId="269"/>
        </pc:sldMkLst>
      </pc:sldChg>
      <pc:sldChg chg="add del">
        <pc:chgData name="Sharofuddin Kaldarov" userId="aea4ecd9-ad95-4c9c-8012-82e97fad0471" providerId="ADAL" clId="{8E2D0A54-4E81-47EC-BDCC-612BE5A606D1}" dt="2026-05-08T09:04:11.902" v="2316" actId="47"/>
        <pc:sldMkLst>
          <pc:docMk/>
          <pc:sldMk cId="3449791886" sldId="270"/>
        </pc:sldMkLst>
      </pc:sldChg>
      <pc:sldChg chg="add del">
        <pc:chgData name="Sharofuddin Kaldarov" userId="aea4ecd9-ad95-4c9c-8012-82e97fad0471" providerId="ADAL" clId="{8E2D0A54-4E81-47EC-BDCC-612BE5A606D1}" dt="2026-05-08T09:04:11.902" v="2316" actId="47"/>
        <pc:sldMkLst>
          <pc:docMk/>
          <pc:sldMk cId="3888202020" sldId="271"/>
        </pc:sldMkLst>
      </pc:sldChg>
      <pc:sldChg chg="add del mod modShow">
        <pc:chgData name="Sharofuddin Kaldarov" userId="aea4ecd9-ad95-4c9c-8012-82e97fad0471" providerId="ADAL" clId="{8E2D0A54-4E81-47EC-BDCC-612BE5A606D1}" dt="2026-05-08T09:03:52.365" v="2314" actId="47"/>
        <pc:sldMkLst>
          <pc:docMk/>
          <pc:sldMk cId="3615118291" sldId="272"/>
        </pc:sldMkLst>
      </pc:sldChg>
      <pc:sldChg chg="add del mod modShow">
        <pc:chgData name="Sharofuddin Kaldarov" userId="aea4ecd9-ad95-4c9c-8012-82e97fad0471" providerId="ADAL" clId="{8E2D0A54-4E81-47EC-BDCC-612BE5A606D1}" dt="2026-05-08T09:04:05.513" v="2315" actId="47"/>
        <pc:sldMkLst>
          <pc:docMk/>
          <pc:sldMk cId="2512606109" sldId="273"/>
        </pc:sldMkLst>
      </pc:sldChg>
      <pc:sldChg chg="add del mod modShow">
        <pc:chgData name="Sharofuddin Kaldarov" userId="aea4ecd9-ad95-4c9c-8012-82e97fad0471" providerId="ADAL" clId="{8E2D0A54-4E81-47EC-BDCC-612BE5A606D1}" dt="2026-05-08T09:03:52.365" v="2314" actId="47"/>
        <pc:sldMkLst>
          <pc:docMk/>
          <pc:sldMk cId="659086805" sldId="274"/>
        </pc:sldMkLst>
      </pc:sldChg>
      <pc:sldChg chg="add del mod modShow">
        <pc:chgData name="Sharofuddin Kaldarov" userId="aea4ecd9-ad95-4c9c-8012-82e97fad0471" providerId="ADAL" clId="{8E2D0A54-4E81-47EC-BDCC-612BE5A606D1}" dt="2026-05-08T09:04:05.513" v="2315" actId="47"/>
        <pc:sldMkLst>
          <pc:docMk/>
          <pc:sldMk cId="3268726137" sldId="275"/>
        </pc:sldMkLst>
      </pc:sldChg>
      <pc:sldChg chg="add del mod modShow">
        <pc:chgData name="Sharofuddin Kaldarov" userId="aea4ecd9-ad95-4c9c-8012-82e97fad0471" providerId="ADAL" clId="{8E2D0A54-4E81-47EC-BDCC-612BE5A606D1}" dt="2026-05-08T09:04:05.513" v="2315" actId="47"/>
        <pc:sldMkLst>
          <pc:docMk/>
          <pc:sldMk cId="2270344332" sldId="276"/>
        </pc:sldMkLst>
      </pc:sldChg>
      <pc:sldChg chg="add del mod modShow">
        <pc:chgData name="Sharofuddin Kaldarov" userId="aea4ecd9-ad95-4c9c-8012-82e97fad0471" providerId="ADAL" clId="{8E2D0A54-4E81-47EC-BDCC-612BE5A606D1}" dt="2026-05-08T09:03:52.365" v="2314" actId="47"/>
        <pc:sldMkLst>
          <pc:docMk/>
          <pc:sldMk cId="4278931621" sldId="277"/>
        </pc:sldMkLst>
      </pc:sldChg>
      <pc:sldChg chg="add del">
        <pc:chgData name="Sharofuddin Kaldarov" userId="aea4ecd9-ad95-4c9c-8012-82e97fad0471" providerId="ADAL" clId="{8E2D0A54-4E81-47EC-BDCC-612BE5A606D1}" dt="2026-05-08T09:04:11.902" v="2316" actId="47"/>
        <pc:sldMkLst>
          <pc:docMk/>
          <pc:sldMk cId="557783075" sldId="278"/>
        </pc:sldMkLst>
      </pc:sldChg>
      <pc:sldChg chg="add del mod modShow">
        <pc:chgData name="Sharofuddin Kaldarov" userId="aea4ecd9-ad95-4c9c-8012-82e97fad0471" providerId="ADAL" clId="{8E2D0A54-4E81-47EC-BDCC-612BE5A606D1}" dt="2026-05-08T09:03:52.365" v="2314" actId="47"/>
        <pc:sldMkLst>
          <pc:docMk/>
          <pc:sldMk cId="2412059030" sldId="279"/>
        </pc:sldMkLst>
      </pc:sldChg>
      <pc:sldChg chg="add del mod ord modShow">
        <pc:chgData name="Sharofuddin Kaldarov" userId="aea4ecd9-ad95-4c9c-8012-82e97fad0471" providerId="ADAL" clId="{8E2D0A54-4E81-47EC-BDCC-612BE5A606D1}" dt="2026-05-08T09:04:05.513" v="2315" actId="47"/>
        <pc:sldMkLst>
          <pc:docMk/>
          <pc:sldMk cId="1996493042" sldId="280"/>
        </pc:sldMkLst>
      </pc:sldChg>
      <pc:sldChg chg="add del mod modShow">
        <pc:chgData name="Sharofuddin Kaldarov" userId="aea4ecd9-ad95-4c9c-8012-82e97fad0471" providerId="ADAL" clId="{8E2D0A54-4E81-47EC-BDCC-612BE5A606D1}" dt="2026-05-08T09:04:05.513" v="2315" actId="47"/>
        <pc:sldMkLst>
          <pc:docMk/>
          <pc:sldMk cId="798618776" sldId="281"/>
        </pc:sldMkLst>
      </pc:sldChg>
      <pc:sldChg chg="add del mod modShow">
        <pc:chgData name="Sharofuddin Kaldarov" userId="aea4ecd9-ad95-4c9c-8012-82e97fad0471" providerId="ADAL" clId="{8E2D0A54-4E81-47EC-BDCC-612BE5A606D1}" dt="2026-05-08T09:03:52.365" v="2314" actId="47"/>
        <pc:sldMkLst>
          <pc:docMk/>
          <pc:sldMk cId="3250514843" sldId="282"/>
        </pc:sldMkLst>
      </pc:sldChg>
      <pc:sldChg chg="addSp modSp new add del mod ord">
        <pc:chgData name="Sharofuddin Kaldarov" userId="aea4ecd9-ad95-4c9c-8012-82e97fad0471" providerId="ADAL" clId="{8E2D0A54-4E81-47EC-BDCC-612BE5A606D1}" dt="2026-05-08T09:14:19.020" v="2413" actId="1036"/>
        <pc:sldMkLst>
          <pc:docMk/>
          <pc:sldMk cId="15526516" sldId="283"/>
        </pc:sldMkLst>
        <pc:spChg chg="mod">
          <ac:chgData name="Sharofuddin Kaldarov" userId="aea4ecd9-ad95-4c9c-8012-82e97fad0471" providerId="ADAL" clId="{8E2D0A54-4E81-47EC-BDCC-612BE5A606D1}" dt="2026-05-08T04:50:39.862" v="61" actId="20577"/>
          <ac:spMkLst>
            <pc:docMk/>
            <pc:sldMk cId="15526516" sldId="283"/>
            <ac:spMk id="2" creationId="{FF8F6C6C-4850-E189-A35E-AFB14D32F720}"/>
          </ac:spMkLst>
        </pc:spChg>
        <pc:spChg chg="add mod">
          <ac:chgData name="Sharofuddin Kaldarov" userId="aea4ecd9-ad95-4c9c-8012-82e97fad0471" providerId="ADAL" clId="{8E2D0A54-4E81-47EC-BDCC-612BE5A606D1}" dt="2026-05-08T08:25:36.743" v="1637" actId="20577"/>
          <ac:spMkLst>
            <pc:docMk/>
            <pc:sldMk cId="15526516" sldId="283"/>
            <ac:spMk id="3" creationId="{7C43C6F0-E921-1F4C-0BB7-20BD94F706BC}"/>
          </ac:spMkLst>
        </pc:spChg>
        <pc:spChg chg="add mod">
          <ac:chgData name="Sharofuddin Kaldarov" userId="aea4ecd9-ad95-4c9c-8012-82e97fad0471" providerId="ADAL" clId="{8E2D0A54-4E81-47EC-BDCC-612BE5A606D1}" dt="2026-05-08T08:39:11.532" v="1893" actId="14100"/>
          <ac:spMkLst>
            <pc:docMk/>
            <pc:sldMk cId="15526516" sldId="283"/>
            <ac:spMk id="4" creationId="{FEFDA29A-BBD5-2080-C6CD-EDEC3EF89AAC}"/>
          </ac:spMkLst>
        </pc:spChg>
        <pc:spChg chg="add mod">
          <ac:chgData name="Sharofuddin Kaldarov" userId="aea4ecd9-ad95-4c9c-8012-82e97fad0471" providerId="ADAL" clId="{8E2D0A54-4E81-47EC-BDCC-612BE5A606D1}" dt="2026-05-08T09:14:19.020" v="2413" actId="1036"/>
          <ac:spMkLst>
            <pc:docMk/>
            <pc:sldMk cId="15526516" sldId="283"/>
            <ac:spMk id="5" creationId="{2315B079-1C77-2DE6-CB66-C7C19C8A12F9}"/>
          </ac:spMkLst>
        </pc:spChg>
        <pc:spChg chg="add mod">
          <ac:chgData name="Sharofuddin Kaldarov" userId="aea4ecd9-ad95-4c9c-8012-82e97fad0471" providerId="ADAL" clId="{8E2D0A54-4E81-47EC-BDCC-612BE5A606D1}" dt="2026-05-08T09:09:08.491" v="2362" actId="1076"/>
          <ac:spMkLst>
            <pc:docMk/>
            <pc:sldMk cId="15526516" sldId="283"/>
            <ac:spMk id="6" creationId="{EA44F3B4-72BB-F327-56BE-75E595B880E1}"/>
          </ac:spMkLst>
        </pc:spChg>
        <pc:spChg chg="add mod">
          <ac:chgData name="Sharofuddin Kaldarov" userId="aea4ecd9-ad95-4c9c-8012-82e97fad0471" providerId="ADAL" clId="{8E2D0A54-4E81-47EC-BDCC-612BE5A606D1}" dt="2026-05-08T09:14:13.719" v="2410" actId="1036"/>
          <ac:spMkLst>
            <pc:docMk/>
            <pc:sldMk cId="15526516" sldId="283"/>
            <ac:spMk id="7" creationId="{DE3928CF-E9C0-69D6-F626-8464A6776F15}"/>
          </ac:spMkLst>
        </pc:spChg>
        <pc:spChg chg="add mod">
          <ac:chgData name="Sharofuddin Kaldarov" userId="aea4ecd9-ad95-4c9c-8012-82e97fad0471" providerId="ADAL" clId="{8E2D0A54-4E81-47EC-BDCC-612BE5A606D1}" dt="2026-05-08T08:33:44.722" v="1822" actId="1036"/>
          <ac:spMkLst>
            <pc:docMk/>
            <pc:sldMk cId="15526516" sldId="283"/>
            <ac:spMk id="11" creationId="{27183A81-16CD-5C80-8C60-F55ABAFF3EA3}"/>
          </ac:spMkLst>
        </pc:spChg>
        <pc:spChg chg="add mod">
          <ac:chgData name="Sharofuddin Kaldarov" userId="aea4ecd9-ad95-4c9c-8012-82e97fad0471" providerId="ADAL" clId="{8E2D0A54-4E81-47EC-BDCC-612BE5A606D1}" dt="2026-05-08T08:38:08.058" v="1883" actId="14100"/>
          <ac:spMkLst>
            <pc:docMk/>
            <pc:sldMk cId="15526516" sldId="283"/>
            <ac:spMk id="12" creationId="{EC610F7A-4EF8-577B-7BB7-8C2FD539BED2}"/>
          </ac:spMkLst>
        </pc:spChg>
        <pc:spChg chg="add mod">
          <ac:chgData name="Sharofuddin Kaldarov" userId="aea4ecd9-ad95-4c9c-8012-82e97fad0471" providerId="ADAL" clId="{8E2D0A54-4E81-47EC-BDCC-612BE5A606D1}" dt="2026-05-08T09:14:09.470" v="2404" actId="1036"/>
          <ac:spMkLst>
            <pc:docMk/>
            <pc:sldMk cId="15526516" sldId="283"/>
            <ac:spMk id="14" creationId="{485512A6-41C8-6467-AF89-A83CFB841726}"/>
          </ac:spMkLst>
        </pc:spChg>
        <pc:spChg chg="add mod">
          <ac:chgData name="Sharofuddin Kaldarov" userId="aea4ecd9-ad95-4c9c-8012-82e97fad0471" providerId="ADAL" clId="{8E2D0A54-4E81-47EC-BDCC-612BE5A606D1}" dt="2026-05-08T09:09:33.206" v="2366" actId="20577"/>
          <ac:spMkLst>
            <pc:docMk/>
            <pc:sldMk cId="15526516" sldId="283"/>
            <ac:spMk id="16" creationId="{1E0B898C-0F9E-C9D1-F115-4E541CFBA5FD}"/>
          </ac:spMkLst>
        </pc:spChg>
        <pc:spChg chg="add mod">
          <ac:chgData name="Sharofuddin Kaldarov" userId="aea4ecd9-ad95-4c9c-8012-82e97fad0471" providerId="ADAL" clId="{8E2D0A54-4E81-47EC-BDCC-612BE5A606D1}" dt="2026-05-08T08:27:23.458" v="1662" actId="6549"/>
          <ac:spMkLst>
            <pc:docMk/>
            <pc:sldMk cId="15526516" sldId="283"/>
            <ac:spMk id="18" creationId="{54A630E0-9B79-3DF1-8704-614B9DF7E3D6}"/>
          </ac:spMkLst>
        </pc:spChg>
        <pc:spChg chg="add mod">
          <ac:chgData name="Sharofuddin Kaldarov" userId="aea4ecd9-ad95-4c9c-8012-82e97fad0471" providerId="ADAL" clId="{8E2D0A54-4E81-47EC-BDCC-612BE5A606D1}" dt="2026-05-08T09:14:09.470" v="2404" actId="1036"/>
          <ac:spMkLst>
            <pc:docMk/>
            <pc:sldMk cId="15526516" sldId="283"/>
            <ac:spMk id="19" creationId="{2A76BA17-0748-DFD7-0EFE-0C272F18F4EF}"/>
          </ac:spMkLst>
        </pc:spChg>
        <pc:graphicFrameChg chg="mod modGraphic">
          <ac:chgData name="Sharofuddin Kaldarov" userId="aea4ecd9-ad95-4c9c-8012-82e97fad0471" providerId="ADAL" clId="{8E2D0A54-4E81-47EC-BDCC-612BE5A606D1}" dt="2026-05-08T08:34:33.160" v="1852" actId="113"/>
          <ac:graphicFrameMkLst>
            <pc:docMk/>
            <pc:sldMk cId="15526516" sldId="283"/>
            <ac:graphicFrameMk id="9" creationId="{79544F17-7B1C-6C98-980F-B46C8FD0B4C2}"/>
          </ac:graphicFrameMkLst>
        </pc:graphicFrameChg>
        <pc:graphicFrameChg chg="mod modGraphic">
          <ac:chgData name="Sharofuddin Kaldarov" userId="aea4ecd9-ad95-4c9c-8012-82e97fad0471" providerId="ADAL" clId="{8E2D0A54-4E81-47EC-BDCC-612BE5A606D1}" dt="2026-05-08T09:14:09.470" v="2404" actId="1036"/>
          <ac:graphicFrameMkLst>
            <pc:docMk/>
            <pc:sldMk cId="15526516" sldId="283"/>
            <ac:graphicFrameMk id="10" creationId="{0DF41517-BCA5-9C8E-DE15-CF249FE3BA57}"/>
          </ac:graphicFrameMkLst>
        </pc:graphicFrameChg>
        <pc:graphicFrameChg chg="mod modGraphic">
          <ac:chgData name="Sharofuddin Kaldarov" userId="aea4ecd9-ad95-4c9c-8012-82e97fad0471" providerId="ADAL" clId="{8E2D0A54-4E81-47EC-BDCC-612BE5A606D1}" dt="2026-05-08T09:14:13.719" v="2410" actId="1036"/>
          <ac:graphicFrameMkLst>
            <pc:docMk/>
            <pc:sldMk cId="15526516" sldId="283"/>
            <ac:graphicFrameMk id="13" creationId="{353CB1C0-C5D9-F563-EB64-28B640C9D25F}"/>
          </ac:graphicFrameMkLst>
        </pc:graphicFrameChg>
        <pc:picChg chg="add mod">
          <ac:chgData name="Sharofuddin Kaldarov" userId="aea4ecd9-ad95-4c9c-8012-82e97fad0471" providerId="ADAL" clId="{8E2D0A54-4E81-47EC-BDCC-612BE5A606D1}" dt="2026-05-08T08:38:48.972" v="1890" actId="1076"/>
          <ac:picMkLst>
            <pc:docMk/>
            <pc:sldMk cId="15526516" sldId="283"/>
            <ac:picMk id="8" creationId="{E5991042-7D28-DDC7-0EBB-4B908E8A9155}"/>
          </ac:picMkLst>
        </pc:picChg>
        <pc:picChg chg="mod">
          <ac:chgData name="Sharofuddin Kaldarov" userId="aea4ecd9-ad95-4c9c-8012-82e97fad0471" providerId="ADAL" clId="{8E2D0A54-4E81-47EC-BDCC-612BE5A606D1}" dt="2026-05-08T08:38:01.981" v="1881" actId="1076"/>
          <ac:picMkLst>
            <pc:docMk/>
            <pc:sldMk cId="15526516" sldId="283"/>
            <ac:picMk id="15" creationId="{B0674ADE-DC99-75F9-0D4B-AEA5028E3D1D}"/>
          </ac:picMkLst>
        </pc:picChg>
      </pc:sldChg>
      <pc:sldChg chg="add del">
        <pc:chgData name="Sharofuddin Kaldarov" userId="aea4ecd9-ad95-4c9c-8012-82e97fad0471" providerId="ADAL" clId="{8E2D0A54-4E81-47EC-BDCC-612BE5A606D1}" dt="2026-05-08T09:04:11.902" v="2316" actId="47"/>
        <pc:sldMkLst>
          <pc:docMk/>
          <pc:sldMk cId="657839042" sldId="284"/>
        </pc:sldMkLst>
      </pc:sldChg>
      <pc:sldChg chg="addSp modSp add mod">
        <pc:chgData name="Sharofuddin Kaldarov" userId="aea4ecd9-ad95-4c9c-8012-82e97fad0471" providerId="ADAL" clId="{8E2D0A54-4E81-47EC-BDCC-612BE5A606D1}" dt="2026-05-08T09:12:06.380" v="2396" actId="113"/>
        <pc:sldMkLst>
          <pc:docMk/>
          <pc:sldMk cId="2322697099" sldId="285"/>
        </pc:sldMkLst>
        <pc:spChg chg="mod">
          <ac:chgData name="Sharofuddin Kaldarov" userId="aea4ecd9-ad95-4c9c-8012-82e97fad0471" providerId="ADAL" clId="{8E2D0A54-4E81-47EC-BDCC-612BE5A606D1}" dt="2026-05-08T08:40:17.981" v="1894"/>
          <ac:spMkLst>
            <pc:docMk/>
            <pc:sldMk cId="2322697099" sldId="285"/>
            <ac:spMk id="2" creationId="{47DB49D2-88A8-C6D9-3F75-78B8BDF5A4E5}"/>
          </ac:spMkLst>
        </pc:spChg>
        <pc:spChg chg="mod">
          <ac:chgData name="Sharofuddin Kaldarov" userId="aea4ecd9-ad95-4c9c-8012-82e97fad0471" providerId="ADAL" clId="{8E2D0A54-4E81-47EC-BDCC-612BE5A606D1}" dt="2026-05-08T08:41:20.090" v="1896"/>
          <ac:spMkLst>
            <pc:docMk/>
            <pc:sldMk cId="2322697099" sldId="285"/>
            <ac:spMk id="3" creationId="{0E89A563-E771-4344-1CA8-C32721407FA2}"/>
          </ac:spMkLst>
        </pc:spChg>
        <pc:spChg chg="mod">
          <ac:chgData name="Sharofuddin Kaldarov" userId="aea4ecd9-ad95-4c9c-8012-82e97fad0471" providerId="ADAL" clId="{8E2D0A54-4E81-47EC-BDCC-612BE5A606D1}" dt="2026-05-08T08:48:32.442" v="1999" actId="20577"/>
          <ac:spMkLst>
            <pc:docMk/>
            <pc:sldMk cId="2322697099" sldId="285"/>
            <ac:spMk id="4" creationId="{D6DB1578-C74C-3000-DAA4-D00291C0A270}"/>
          </ac:spMkLst>
        </pc:spChg>
        <pc:spChg chg="mod">
          <ac:chgData name="Sharofuddin Kaldarov" userId="aea4ecd9-ad95-4c9c-8012-82e97fad0471" providerId="ADAL" clId="{8E2D0A54-4E81-47EC-BDCC-612BE5A606D1}" dt="2026-05-08T09:12:06.380" v="2396" actId="113"/>
          <ac:spMkLst>
            <pc:docMk/>
            <pc:sldMk cId="2322697099" sldId="285"/>
            <ac:spMk id="5" creationId="{C45F8E51-77CA-301D-0588-EF863AA33713}"/>
          </ac:spMkLst>
        </pc:spChg>
        <pc:spChg chg="mod">
          <ac:chgData name="Sharofuddin Kaldarov" userId="aea4ecd9-ad95-4c9c-8012-82e97fad0471" providerId="ADAL" clId="{8E2D0A54-4E81-47EC-BDCC-612BE5A606D1}" dt="2026-05-08T09:08:01.162" v="2353" actId="1076"/>
          <ac:spMkLst>
            <pc:docMk/>
            <pc:sldMk cId="2322697099" sldId="285"/>
            <ac:spMk id="6" creationId="{540A95A0-0B27-D5B3-7880-887DA8530A6B}"/>
          </ac:spMkLst>
        </pc:spChg>
        <pc:spChg chg="mod">
          <ac:chgData name="Sharofuddin Kaldarov" userId="aea4ecd9-ad95-4c9c-8012-82e97fad0471" providerId="ADAL" clId="{8E2D0A54-4E81-47EC-BDCC-612BE5A606D1}" dt="2026-05-08T09:02:46.916" v="2292"/>
          <ac:spMkLst>
            <pc:docMk/>
            <pc:sldMk cId="2322697099" sldId="285"/>
            <ac:spMk id="7" creationId="{8C7CE7A6-7377-554F-72AE-C17CB5059D9F}"/>
          </ac:spMkLst>
        </pc:spChg>
        <pc:spChg chg="mod">
          <ac:chgData name="Sharofuddin Kaldarov" userId="aea4ecd9-ad95-4c9c-8012-82e97fad0471" providerId="ADAL" clId="{8E2D0A54-4E81-47EC-BDCC-612BE5A606D1}" dt="2026-05-08T09:11:16.225" v="2383" actId="113"/>
          <ac:spMkLst>
            <pc:docMk/>
            <pc:sldMk cId="2322697099" sldId="285"/>
            <ac:spMk id="11" creationId="{9BD4D8FC-44F0-C0FC-A3E1-5F91B95D4442}"/>
          </ac:spMkLst>
        </pc:spChg>
        <pc:spChg chg="mod">
          <ac:chgData name="Sharofuddin Kaldarov" userId="aea4ecd9-ad95-4c9c-8012-82e97fad0471" providerId="ADAL" clId="{8E2D0A54-4E81-47EC-BDCC-612BE5A606D1}" dt="2026-05-08T08:48:40.653" v="2008" actId="6549"/>
          <ac:spMkLst>
            <pc:docMk/>
            <pc:sldMk cId="2322697099" sldId="285"/>
            <ac:spMk id="12" creationId="{BAE62490-84A8-D276-3DBD-21C1B54E2036}"/>
          </ac:spMkLst>
        </pc:spChg>
        <pc:spChg chg="mod">
          <ac:chgData name="Sharofuddin Kaldarov" userId="aea4ecd9-ad95-4c9c-8012-82e97fad0471" providerId="ADAL" clId="{8E2D0A54-4E81-47EC-BDCC-612BE5A606D1}" dt="2026-05-08T09:03:18.062" v="2306" actId="1076"/>
          <ac:spMkLst>
            <pc:docMk/>
            <pc:sldMk cId="2322697099" sldId="285"/>
            <ac:spMk id="14" creationId="{916AD404-A392-EA9F-C182-D731CD58F135}"/>
          </ac:spMkLst>
        </pc:spChg>
        <pc:spChg chg="mod">
          <ac:chgData name="Sharofuddin Kaldarov" userId="aea4ecd9-ad95-4c9c-8012-82e97fad0471" providerId="ADAL" clId="{8E2D0A54-4E81-47EC-BDCC-612BE5A606D1}" dt="2026-05-08T09:10:32.832" v="2379" actId="113"/>
          <ac:spMkLst>
            <pc:docMk/>
            <pc:sldMk cId="2322697099" sldId="285"/>
            <ac:spMk id="16" creationId="{5964F692-9F71-47C5-66D0-768B98A41054}"/>
          </ac:spMkLst>
        </pc:spChg>
        <pc:spChg chg="add mod">
          <ac:chgData name="Sharofuddin Kaldarov" userId="aea4ecd9-ad95-4c9c-8012-82e97fad0471" providerId="ADAL" clId="{8E2D0A54-4E81-47EC-BDCC-612BE5A606D1}" dt="2026-05-08T09:10:24.444" v="2377" actId="113"/>
          <ac:spMkLst>
            <pc:docMk/>
            <pc:sldMk cId="2322697099" sldId="285"/>
            <ac:spMk id="18" creationId="{AA7B62C7-4DF5-CBB8-9B6B-70B421BF18E2}"/>
          </ac:spMkLst>
        </pc:spChg>
        <pc:spChg chg="add mod">
          <ac:chgData name="Sharofuddin Kaldarov" userId="aea4ecd9-ad95-4c9c-8012-82e97fad0471" providerId="ADAL" clId="{8E2D0A54-4E81-47EC-BDCC-612BE5A606D1}" dt="2026-05-08T09:00:14.826" v="2241" actId="20577"/>
          <ac:spMkLst>
            <pc:docMk/>
            <pc:sldMk cId="2322697099" sldId="285"/>
            <ac:spMk id="19" creationId="{0F52D174-84B8-F9A4-B4F7-E02139A6DF38}"/>
          </ac:spMkLst>
        </pc:spChg>
        <pc:graphicFrameChg chg="mod modGraphic">
          <ac:chgData name="Sharofuddin Kaldarov" userId="aea4ecd9-ad95-4c9c-8012-82e97fad0471" providerId="ADAL" clId="{8E2D0A54-4E81-47EC-BDCC-612BE5A606D1}" dt="2026-05-08T08:52:02.002" v="2060" actId="20577"/>
          <ac:graphicFrameMkLst>
            <pc:docMk/>
            <pc:sldMk cId="2322697099" sldId="285"/>
            <ac:graphicFrameMk id="9" creationId="{CC54F010-A542-2384-9BCE-55E091B5C629}"/>
          </ac:graphicFrameMkLst>
        </pc:graphicFrameChg>
        <pc:graphicFrameChg chg="mod modGraphic">
          <ac:chgData name="Sharofuddin Kaldarov" userId="aea4ecd9-ad95-4c9c-8012-82e97fad0471" providerId="ADAL" clId="{8E2D0A54-4E81-47EC-BDCC-612BE5A606D1}" dt="2026-05-08T09:01:11.427" v="2264"/>
          <ac:graphicFrameMkLst>
            <pc:docMk/>
            <pc:sldMk cId="2322697099" sldId="285"/>
            <ac:graphicFrameMk id="10" creationId="{12571CCB-CAF1-0DDB-352E-124C43FFB7CD}"/>
          </ac:graphicFrameMkLst>
        </pc:graphicFrameChg>
        <pc:graphicFrameChg chg="mod modGraphic">
          <ac:chgData name="Sharofuddin Kaldarov" userId="aea4ecd9-ad95-4c9c-8012-82e97fad0471" providerId="ADAL" clId="{8E2D0A54-4E81-47EC-BDCC-612BE5A606D1}" dt="2026-05-08T09:01:02.635" v="2261"/>
          <ac:graphicFrameMkLst>
            <pc:docMk/>
            <pc:sldMk cId="2322697099" sldId="285"/>
            <ac:graphicFrameMk id="13" creationId="{A072A598-467F-E8E7-7240-FAE4D01B306E}"/>
          </ac:graphicFrameMkLst>
        </pc:graphicFrameChg>
        <pc:picChg chg="mod">
          <ac:chgData name="Sharofuddin Kaldarov" userId="aea4ecd9-ad95-4c9c-8012-82e97fad0471" providerId="ADAL" clId="{8E2D0A54-4E81-47EC-BDCC-612BE5A606D1}" dt="2026-05-08T07:22:55.435" v="1351" actId="1036"/>
          <ac:picMkLst>
            <pc:docMk/>
            <pc:sldMk cId="2322697099" sldId="285"/>
            <ac:picMk id="8" creationId="{587BB50F-498D-2611-0775-4C9C3E2B0C7E}"/>
          </ac:picMkLst>
        </pc:picChg>
        <pc:picChg chg="mod">
          <ac:chgData name="Sharofuddin Kaldarov" userId="aea4ecd9-ad95-4c9c-8012-82e97fad0471" providerId="ADAL" clId="{8E2D0A54-4E81-47EC-BDCC-612BE5A606D1}" dt="2026-05-08T07:34:27.998" v="1611" actId="1036"/>
          <ac:picMkLst>
            <pc:docMk/>
            <pc:sldMk cId="2322697099" sldId="285"/>
            <ac:picMk id="15" creationId="{50DE4592-995B-347D-E26D-F2AEAA08ADBA}"/>
          </ac:picMkLst>
        </pc:picChg>
      </pc:sldChg>
      <pc:sldChg chg="modSp add del mod">
        <pc:chgData name="Sharofuddin Kaldarov" userId="aea4ecd9-ad95-4c9c-8012-82e97fad0471" providerId="ADAL" clId="{8E2D0A54-4E81-47EC-BDCC-612BE5A606D1}" dt="2026-05-08T10:40:05.472" v="2416" actId="404"/>
        <pc:sldMkLst>
          <pc:docMk/>
          <pc:sldMk cId="1172486413" sldId="286"/>
        </pc:sldMkLst>
        <pc:spChg chg="mod">
          <ac:chgData name="Sharofuddin Kaldarov" userId="aea4ecd9-ad95-4c9c-8012-82e97fad0471" providerId="ADAL" clId="{8E2D0A54-4E81-47EC-BDCC-612BE5A606D1}" dt="2026-05-08T09:12:17.286" v="2398" actId="113"/>
          <ac:spMkLst>
            <pc:docMk/>
            <pc:sldMk cId="1172486413" sldId="286"/>
            <ac:spMk id="5" creationId="{C049D227-5FD8-1EB3-9F5A-0B23D96B7E66}"/>
          </ac:spMkLst>
        </pc:spChg>
        <pc:spChg chg="mod">
          <ac:chgData name="Sharofuddin Kaldarov" userId="aea4ecd9-ad95-4c9c-8012-82e97fad0471" providerId="ADAL" clId="{8E2D0A54-4E81-47EC-BDCC-612BE5A606D1}" dt="2026-05-08T08:49:45.674" v="2013" actId="1076"/>
          <ac:spMkLst>
            <pc:docMk/>
            <pc:sldMk cId="1172486413" sldId="286"/>
            <ac:spMk id="6" creationId="{2B81E6DB-432D-D2E7-1F78-5F4C0A339337}"/>
          </ac:spMkLst>
        </pc:spChg>
        <pc:spChg chg="mod">
          <ac:chgData name="Sharofuddin Kaldarov" userId="aea4ecd9-ad95-4c9c-8012-82e97fad0471" providerId="ADAL" clId="{8E2D0A54-4E81-47EC-BDCC-612BE5A606D1}" dt="2026-05-08T09:12:54.863" v="2402" actId="113"/>
          <ac:spMkLst>
            <pc:docMk/>
            <pc:sldMk cId="1172486413" sldId="286"/>
            <ac:spMk id="11" creationId="{BDBD1463-4076-6B16-8C9D-26E2B8C180C9}"/>
          </ac:spMkLst>
        </pc:spChg>
        <pc:spChg chg="mod">
          <ac:chgData name="Sharofuddin Kaldarov" userId="aea4ecd9-ad95-4c9c-8012-82e97fad0471" providerId="ADAL" clId="{8E2D0A54-4E81-47EC-BDCC-612BE5A606D1}" dt="2026-05-08T10:40:05.472" v="2416" actId="404"/>
          <ac:spMkLst>
            <pc:docMk/>
            <pc:sldMk cId="1172486413" sldId="286"/>
            <ac:spMk id="12" creationId="{2F71918E-13E6-8936-BA44-4FAC1974059F}"/>
          </ac:spMkLst>
        </pc:spChg>
        <pc:spChg chg="mod">
          <ac:chgData name="Sharofuddin Kaldarov" userId="aea4ecd9-ad95-4c9c-8012-82e97fad0471" providerId="ADAL" clId="{8E2D0A54-4E81-47EC-BDCC-612BE5A606D1}" dt="2026-05-08T09:08:11.728" v="2354" actId="1076"/>
          <ac:spMkLst>
            <pc:docMk/>
            <pc:sldMk cId="1172486413" sldId="286"/>
            <ac:spMk id="14" creationId="{B11ED602-CC5D-DA9B-72F8-8AF19E1C802A}"/>
          </ac:spMkLst>
        </pc:spChg>
        <pc:spChg chg="mod">
          <ac:chgData name="Sharofuddin Kaldarov" userId="aea4ecd9-ad95-4c9c-8012-82e97fad0471" providerId="ADAL" clId="{8E2D0A54-4E81-47EC-BDCC-612BE5A606D1}" dt="2026-05-08T09:11:56.235" v="2395" actId="113"/>
          <ac:spMkLst>
            <pc:docMk/>
            <pc:sldMk cId="1172486413" sldId="286"/>
            <ac:spMk id="16" creationId="{931F927E-32CB-1F18-B632-FE4EBFE0F096}"/>
          </ac:spMkLst>
        </pc:spChg>
        <pc:spChg chg="mod">
          <ac:chgData name="Sharofuddin Kaldarov" userId="aea4ecd9-ad95-4c9c-8012-82e97fad0471" providerId="ADAL" clId="{8E2D0A54-4E81-47EC-BDCC-612BE5A606D1}" dt="2026-05-08T09:11:47.772" v="2393" actId="113"/>
          <ac:spMkLst>
            <pc:docMk/>
            <pc:sldMk cId="1172486413" sldId="286"/>
            <ac:spMk id="18" creationId="{964F6023-F131-1BB7-DC99-D07D82FB8A26}"/>
          </ac:spMkLst>
        </pc:spChg>
        <pc:graphicFrameChg chg="modGraphic">
          <ac:chgData name="Sharofuddin Kaldarov" userId="aea4ecd9-ad95-4c9c-8012-82e97fad0471" providerId="ADAL" clId="{8E2D0A54-4E81-47EC-BDCC-612BE5A606D1}" dt="2026-05-08T08:56:02.836" v="2154" actId="20577"/>
          <ac:graphicFrameMkLst>
            <pc:docMk/>
            <pc:sldMk cId="1172486413" sldId="286"/>
            <ac:graphicFrameMk id="13" creationId="{9F6C9C85-784C-8B0F-2A79-8AE31CB46629}"/>
          </ac:graphicFrameMkLst>
        </pc:graphicFrameChg>
      </pc:sldChg>
      <pc:sldChg chg="add del mod modShow">
        <pc:chgData name="Sharofuddin Kaldarov" userId="aea4ecd9-ad95-4c9c-8012-82e97fad0471" providerId="ADAL" clId="{8E2D0A54-4E81-47EC-BDCC-612BE5A606D1}" dt="2026-05-08T09:03:52.365" v="2314" actId="47"/>
        <pc:sldMkLst>
          <pc:docMk/>
          <pc:sldMk cId="756884778" sldId="2147471545"/>
        </pc:sldMkLst>
      </pc:sldChg>
      <pc:sldChg chg="add del">
        <pc:chgData name="Sharofuddin Kaldarov" userId="aea4ecd9-ad95-4c9c-8012-82e97fad0471" providerId="ADAL" clId="{8E2D0A54-4E81-47EC-BDCC-612BE5A606D1}" dt="2026-05-08T09:04:05.513" v="2315" actId="47"/>
        <pc:sldMkLst>
          <pc:docMk/>
          <pc:sldMk cId="4288721699" sldId="2147471547"/>
        </pc:sldMkLst>
      </pc:sldChg>
      <pc:sldChg chg="add del">
        <pc:chgData name="Sharofuddin Kaldarov" userId="aea4ecd9-ad95-4c9c-8012-82e97fad0471" providerId="ADAL" clId="{8E2D0A54-4E81-47EC-BDCC-612BE5A606D1}" dt="2026-05-08T09:04:11.902" v="2316" actId="47"/>
        <pc:sldMkLst>
          <pc:docMk/>
          <pc:sldMk cId="1939594753" sldId="2147471673"/>
        </pc:sldMkLst>
      </pc:sldChg>
      <pc:sldChg chg="add del">
        <pc:chgData name="Sharofuddin Kaldarov" userId="aea4ecd9-ad95-4c9c-8012-82e97fad0471" providerId="ADAL" clId="{8E2D0A54-4E81-47EC-BDCC-612BE5A606D1}" dt="2026-05-08T09:04:11.902" v="2316" actId="47"/>
        <pc:sldMkLst>
          <pc:docMk/>
          <pc:sldMk cId="1307223351" sldId="2147471726"/>
        </pc:sldMkLst>
      </pc:sldChg>
      <pc:sldChg chg="add del mod modShow">
        <pc:chgData name="Sharofuddin Kaldarov" userId="aea4ecd9-ad95-4c9c-8012-82e97fad0471" providerId="ADAL" clId="{8E2D0A54-4E81-47EC-BDCC-612BE5A606D1}" dt="2026-05-08T09:03:52.365" v="2314" actId="47"/>
        <pc:sldMkLst>
          <pc:docMk/>
          <pc:sldMk cId="356956023" sldId="2147483644"/>
        </pc:sldMkLst>
      </pc:sldChg>
      <pc:sldChg chg="add del mod modShow">
        <pc:chgData name="Sharofuddin Kaldarov" userId="aea4ecd9-ad95-4c9c-8012-82e97fad0471" providerId="ADAL" clId="{8E2D0A54-4E81-47EC-BDCC-612BE5A606D1}" dt="2026-05-08T09:03:52.365" v="2314" actId="47"/>
        <pc:sldMkLst>
          <pc:docMk/>
          <pc:sldMk cId="1875264624" sldId="2147483647"/>
        </pc:sldMkLst>
      </pc:sldChg>
      <pc:sldMasterChg chg="addSldLayout delSldLayout">
        <pc:chgData name="Sharofuddin Kaldarov" userId="aea4ecd9-ad95-4c9c-8012-82e97fad0471" providerId="ADAL" clId="{8E2D0A54-4E81-47EC-BDCC-612BE5A606D1}" dt="2026-05-08T09:04:11.902" v="2316" actId="47"/>
        <pc:sldMasterMkLst>
          <pc:docMk/>
          <pc:sldMasterMk cId="149558575" sldId="2147483713"/>
        </pc:sldMasterMkLst>
        <pc:sldLayoutChg chg="add del">
          <pc:chgData name="Sharofuddin Kaldarov" userId="aea4ecd9-ad95-4c9c-8012-82e97fad0471" providerId="ADAL" clId="{8E2D0A54-4E81-47EC-BDCC-612BE5A606D1}" dt="2026-05-08T09:04:11.902" v="2316" actId="47"/>
          <pc:sldLayoutMkLst>
            <pc:docMk/>
            <pc:sldMasterMk cId="149558575" sldId="2147483713"/>
            <pc:sldLayoutMk cId="2781190639" sldId="2147483715"/>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5E9C931B-0BCC-5F91-C94A-D13FB43E7B3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11CF53C4-2179-ED4C-C4FB-C0FD1130E0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C6BB27D-8368-490B-B8F3-C5035CF54BE0}" type="datetimeFigureOut">
              <a:rPr lang="ru-RU" smtClean="0"/>
              <a:t>08.05.2026</a:t>
            </a:fld>
            <a:endParaRPr lang="ru-RU"/>
          </a:p>
        </p:txBody>
      </p:sp>
      <p:sp>
        <p:nvSpPr>
          <p:cNvPr id="4" name="Нижний колонтитул 3">
            <a:extLst>
              <a:ext uri="{FF2B5EF4-FFF2-40B4-BE49-F238E27FC236}">
                <a16:creationId xmlns:a16="http://schemas.microsoft.com/office/drawing/2014/main" id="{37416213-0A6C-C198-8612-700E0E86FBA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id="{028B494A-72B9-90BB-2EA5-E6907B08C20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9193BF-A900-4845-A9FF-F8707E6E18DE}" type="slidenum">
              <a:rPr lang="ru-RU" smtClean="0"/>
              <a:t>‹#›</a:t>
            </a:fld>
            <a:endParaRPr lang="ru-RU"/>
          </a:p>
        </p:txBody>
      </p:sp>
    </p:spTree>
    <p:extLst>
      <p:ext uri="{BB962C8B-B14F-4D97-AF65-F5344CB8AC3E}">
        <p14:creationId xmlns:p14="http://schemas.microsoft.com/office/powerpoint/2010/main" val="1915601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AD477-C0BB-4CD7-A9E7-C7467FF7A5CB}" type="datetimeFigureOut">
              <a:rPr lang="ru-RU" smtClean="0"/>
              <a:t>08.05.2026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A9DFF9-3A8E-4B96-A53E-4CAD6CF9B9A8}" type="slidenum">
              <a:rPr lang="ru-RU" smtClean="0"/>
              <a:t>‹#›</a:t>
            </a:fld>
            <a:endParaRPr lang="ru-RU"/>
          </a:p>
        </p:txBody>
      </p:sp>
    </p:spTree>
    <p:extLst>
      <p:ext uri="{BB962C8B-B14F-4D97-AF65-F5344CB8AC3E}">
        <p14:creationId xmlns:p14="http://schemas.microsoft.com/office/powerpoint/2010/main" val="2144988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Option 1 main">
    <p:spTree>
      <p:nvGrpSpPr>
        <p:cNvPr id="1" name=""/>
        <p:cNvGrpSpPr/>
        <p:nvPr/>
      </p:nvGrpSpPr>
      <p:grpSpPr>
        <a:xfrm>
          <a:off x="0" y="0"/>
          <a:ext cx="0" cy="0"/>
          <a:chOff x="0" y="0"/>
          <a:chExt cx="0" cy="0"/>
        </a:xfrm>
      </p:grpSpPr>
      <p:sp>
        <p:nvSpPr>
          <p:cNvPr id="6" name="Стрелка: пятиугольник 1">
            <a:extLst>
              <a:ext uri="{FF2B5EF4-FFF2-40B4-BE49-F238E27FC236}">
                <a16:creationId xmlns:a16="http://schemas.microsoft.com/office/drawing/2014/main" id="{C2EB1D89-166E-B3EA-45C7-788D49A6F7EB}"/>
              </a:ext>
            </a:extLst>
          </p:cNvPr>
          <p:cNvSpPr/>
          <p:nvPr userDrawn="1"/>
        </p:nvSpPr>
        <p:spPr>
          <a:xfrm>
            <a:off x="0" y="0"/>
            <a:ext cx="12191999" cy="936000"/>
          </a:xfrm>
          <a:prstGeom prst="homePlate">
            <a:avLst>
              <a:gd name="adj" fmla="val 0"/>
            </a:avLst>
          </a:prstGeom>
          <a:gradFill flip="none" rotWithShape="1">
            <a:gsLst>
              <a:gs pos="0">
                <a:srgbClr val="004376"/>
              </a:gs>
              <a:gs pos="100000">
                <a:srgbClr val="48C7EA"/>
              </a:gs>
              <a:gs pos="100000">
                <a:schemeClr val="accent1">
                  <a:lumMod val="45000"/>
                  <a:lumOff val="55000"/>
                </a:schemeClr>
              </a:gs>
              <a:gs pos="70000">
                <a:srgbClr val="2180AB"/>
              </a:gs>
              <a:gs pos="100000">
                <a:schemeClr val="accent1">
                  <a:lumMod val="0"/>
                  <a:lumOff val="100000"/>
                  <a:alpha val="47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ru-RU">
              <a:solidFill>
                <a:schemeClr val="bg1"/>
              </a:solidFill>
            </a:endParaRPr>
          </a:p>
        </p:txBody>
      </p:sp>
      <p:sp>
        <p:nvSpPr>
          <p:cNvPr id="10" name="Стрелка: пятиугольник 1">
            <a:extLst>
              <a:ext uri="{FF2B5EF4-FFF2-40B4-BE49-F238E27FC236}">
                <a16:creationId xmlns:a16="http://schemas.microsoft.com/office/drawing/2014/main" id="{31033293-35CE-B9D8-A27E-57F0CFC96619}"/>
              </a:ext>
            </a:extLst>
          </p:cNvPr>
          <p:cNvSpPr/>
          <p:nvPr userDrawn="1"/>
        </p:nvSpPr>
        <p:spPr>
          <a:xfrm>
            <a:off x="-2" y="936000"/>
            <a:ext cx="12192001" cy="5922000"/>
          </a:xfrm>
          <a:prstGeom prst="homePlate">
            <a:avLst>
              <a:gd name="adj" fmla="val 0"/>
            </a:avLst>
          </a:prstGeom>
          <a:solidFill>
            <a:srgbClr val="FDFDF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ru-RU">
              <a:solidFill>
                <a:schemeClr val="bg1"/>
              </a:solidFill>
            </a:endParaRPr>
          </a:p>
        </p:txBody>
      </p:sp>
      <p:pic>
        <p:nvPicPr>
          <p:cNvPr id="9" name="Picture 8" descr="A close-up of a circular design&#10;&#10;Description automatically generated">
            <a:extLst>
              <a:ext uri="{FF2B5EF4-FFF2-40B4-BE49-F238E27FC236}">
                <a16:creationId xmlns:a16="http://schemas.microsoft.com/office/drawing/2014/main" id="{E90E07D9-A06D-2908-071E-924FB07A6D30}"/>
              </a:ext>
            </a:extLst>
          </p:cNvPr>
          <p:cNvPicPr>
            <a:picLocks noChangeAspect="1"/>
          </p:cNvPicPr>
          <p:nvPr userDrawn="1"/>
        </p:nvPicPr>
        <p:blipFill rotWithShape="1">
          <a:blip r:embed="rId2" cstate="screen">
            <a:alphaModFix amt="35000"/>
            <a:extLst>
              <a:ext uri="{28A0092B-C50C-407E-A947-70E740481C1C}">
                <a14:useLocalDpi xmlns:a14="http://schemas.microsoft.com/office/drawing/2010/main"/>
              </a:ext>
            </a:extLst>
          </a:blip>
          <a:srcRect b="12301"/>
          <a:stretch/>
        </p:blipFill>
        <p:spPr>
          <a:xfrm>
            <a:off x="8457808" y="5173683"/>
            <a:ext cx="3734191" cy="1799112"/>
          </a:xfrm>
          <a:prstGeom prst="rect">
            <a:avLst/>
          </a:prstGeom>
        </p:spPr>
      </p:pic>
      <p:sp>
        <p:nvSpPr>
          <p:cNvPr id="4" name="Title 1">
            <a:extLst>
              <a:ext uri="{FF2B5EF4-FFF2-40B4-BE49-F238E27FC236}">
                <a16:creationId xmlns:a16="http://schemas.microsoft.com/office/drawing/2014/main" id="{11DB0C37-E6CC-3A85-B381-EC9C6B2FE28F}"/>
              </a:ext>
            </a:extLst>
          </p:cNvPr>
          <p:cNvSpPr>
            <a:spLocks noGrp="1"/>
          </p:cNvSpPr>
          <p:nvPr>
            <p:ph type="title" hasCustomPrompt="1"/>
          </p:nvPr>
        </p:nvSpPr>
        <p:spPr>
          <a:xfrm>
            <a:off x="2339999" y="108000"/>
            <a:ext cx="9360000" cy="720000"/>
          </a:xfrm>
          <a:prstGeom prst="rect">
            <a:avLst/>
          </a:prstGeom>
        </p:spPr>
        <p:txBody>
          <a:bodyPr anchor="ctr"/>
          <a:lstStyle>
            <a:lvl1pPr>
              <a:defRPr sz="2800" b="1" baseline="0">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pic>
        <p:nvPicPr>
          <p:cNvPr id="7" name="Рисунок 7">
            <a:extLst>
              <a:ext uri="{FF2B5EF4-FFF2-40B4-BE49-F238E27FC236}">
                <a16:creationId xmlns:a16="http://schemas.microsoft.com/office/drawing/2014/main" id="{725AE467-2921-741A-C63E-7B45EE732E23}"/>
              </a:ext>
            </a:extLst>
          </p:cNvPr>
          <p:cNvPicPr>
            <a:picLocks noChangeAspect="1"/>
          </p:cNvPicPr>
          <p:nvPr userDrawn="1"/>
        </p:nvPicPr>
        <p:blipFill>
          <a:blip r:embed="rId3" cstate="screen">
            <a:biLevel thresh="50000"/>
            <a:extLst>
              <a:ext uri="{28A0092B-C50C-407E-A947-70E740481C1C}">
                <a14:useLocalDpi xmlns:a14="http://schemas.microsoft.com/office/drawing/2010/main"/>
              </a:ext>
            </a:extLst>
          </a:blip>
          <a:srcRect/>
          <a:stretch>
            <a:fillRect/>
          </a:stretch>
        </p:blipFill>
        <p:spPr bwMode="auto">
          <a:xfrm>
            <a:off x="315003" y="221400"/>
            <a:ext cx="1709993" cy="493200"/>
          </a:xfrm>
          <a:prstGeom prst="rect">
            <a:avLst/>
          </a:prstGeom>
          <a:noFill/>
          <a:ln>
            <a:noFill/>
          </a:ln>
          <a:effectLst/>
        </p:spPr>
      </p:pic>
      <p:sp>
        <p:nvSpPr>
          <p:cNvPr id="8" name="Rectangle 7">
            <a:extLst>
              <a:ext uri="{FF2B5EF4-FFF2-40B4-BE49-F238E27FC236}">
                <a16:creationId xmlns:a16="http://schemas.microsoft.com/office/drawing/2014/main" id="{E5C1F0E0-E47E-1D0A-ED8A-1F6CFD56121B}"/>
              </a:ext>
            </a:extLst>
          </p:cNvPr>
          <p:cNvSpPr/>
          <p:nvPr userDrawn="1"/>
        </p:nvSpPr>
        <p:spPr>
          <a:xfrm>
            <a:off x="4950692" y="3177309"/>
            <a:ext cx="7241308" cy="3680691"/>
          </a:xfrm>
          <a:prstGeom prst="rect">
            <a:avLst/>
          </a:prstGeom>
          <a:gradFill flip="none" rotWithShape="0">
            <a:gsLst>
              <a:gs pos="0">
                <a:schemeClr val="bg1"/>
              </a:gs>
              <a:gs pos="88000">
                <a:schemeClr val="bg1">
                  <a:alpha val="0"/>
                </a:schemeClr>
              </a:gs>
            </a:gsLst>
            <a:path path="rect">
              <a:fillToRect r="100000" b="10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Slide Number Placeholder 3">
            <a:extLst>
              <a:ext uri="{FF2B5EF4-FFF2-40B4-BE49-F238E27FC236}">
                <a16:creationId xmlns:a16="http://schemas.microsoft.com/office/drawing/2014/main" id="{EEA86173-B0E0-B70A-E9AE-BA92DF28E300}"/>
              </a:ext>
            </a:extLst>
          </p:cNvPr>
          <p:cNvSpPr txBox="1">
            <a:spLocks/>
          </p:cNvSpPr>
          <p:nvPr userDrawn="1"/>
        </p:nvSpPr>
        <p:spPr>
          <a:xfrm>
            <a:off x="11620500" y="6104671"/>
            <a:ext cx="457200" cy="233153"/>
          </a:xfrm>
          <a:prstGeom prst="rect">
            <a:avLst/>
          </a:prstGeom>
          <a:noFill/>
        </p:spPr>
        <p:txBody>
          <a:bodyPr vert="horz" lIns="91440" tIns="45720" rIns="91440" bIns="45720" rtlCol="0" anchor="ctr"/>
          <a:lstStyle>
            <a:defPPr>
              <a:defRPr lang="en-US"/>
            </a:defPPr>
            <a:lvl1pPr marL="0" algn="r" defTabSz="457200" rtl="0" eaLnBrk="1" latinLnBrk="0" hangingPunct="1">
              <a:defRPr sz="900"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A1F11BF-88A7-4C67-863E-D9A8C2AA9032}" type="slidenum">
              <a:rPr lang="ru-RU" sz="1000" b="1" smtClean="0">
                <a:solidFill>
                  <a:schemeClr val="tx1">
                    <a:lumMod val="95000"/>
                    <a:lumOff val="5000"/>
                  </a:schemeClr>
                </a:solidFill>
              </a:rPr>
              <a:pPr algn="ctr"/>
              <a:t>‹#›</a:t>
            </a:fld>
            <a:endParaRPr lang="ru-RU" sz="1000" b="1">
              <a:solidFill>
                <a:schemeClr val="tx1">
                  <a:lumMod val="95000"/>
                  <a:lumOff val="5000"/>
                </a:schemeClr>
              </a:solidFill>
            </a:endParaRPr>
          </a:p>
        </p:txBody>
      </p:sp>
    </p:spTree>
    <p:extLst>
      <p:ext uri="{BB962C8B-B14F-4D97-AF65-F5344CB8AC3E}">
        <p14:creationId xmlns:p14="http://schemas.microsoft.com/office/powerpoint/2010/main" val="1940984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558575"/>
      </p:ext>
    </p:extLst>
  </p:cSld>
  <p:clrMap bg1="lt1" tx1="dk1" bg2="lt2" tx2="dk2" accent1="accent1" accent2="accent2" accent3="accent3" accent4="accent4" accent5="accent5" accent6="accent6" hlink="hlink" folHlink="folHlink"/>
  <p:sldLayoutIdLst>
    <p:sldLayoutId id="214748372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1B13C-B272-F926-EA0A-93BBED6002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DB49D2-88A8-C6D9-3F75-78B8BDF5A4E5}"/>
              </a:ext>
            </a:extLst>
          </p:cNvPr>
          <p:cNvSpPr>
            <a:spLocks noGrp="1"/>
          </p:cNvSpPr>
          <p:nvPr>
            <p:ph type="title"/>
          </p:nvPr>
        </p:nvSpPr>
        <p:spPr>
          <a:xfrm>
            <a:off x="2339998" y="108000"/>
            <a:ext cx="9565485" cy="720000"/>
          </a:xfrm>
        </p:spPr>
        <p:txBody>
          <a:bodyPr/>
          <a:lstStyle/>
          <a:p>
            <a:r>
              <a:rPr lang="ru-RU" dirty="0"/>
              <a:t>ҚР мұнай-газ машина жасау саласын талдау</a:t>
            </a:r>
          </a:p>
        </p:txBody>
      </p:sp>
      <p:sp>
        <p:nvSpPr>
          <p:cNvPr id="3" name="TextBox 2">
            <a:extLst>
              <a:ext uri="{FF2B5EF4-FFF2-40B4-BE49-F238E27FC236}">
                <a16:creationId xmlns:a16="http://schemas.microsoft.com/office/drawing/2014/main" id="{0E89A563-E771-4344-1CA8-C32721407FA2}"/>
              </a:ext>
            </a:extLst>
          </p:cNvPr>
          <p:cNvSpPr txBox="1"/>
          <p:nvPr/>
        </p:nvSpPr>
        <p:spPr>
          <a:xfrm>
            <a:off x="385126" y="992043"/>
            <a:ext cx="5818465" cy="677108"/>
          </a:xfrm>
          <a:prstGeom prst="rect">
            <a:avLst/>
          </a:prstGeom>
          <a:noFill/>
        </p:spPr>
        <p:txBody>
          <a:bodyPr wrap="square">
            <a:spAutoFit/>
          </a:bodyPr>
          <a:lstStyle/>
          <a:p>
            <a:pPr algn="just"/>
            <a:r>
              <a:rPr lang="kk-KZ" sz="950" dirty="0">
                <a:latin typeface="Arial" panose="020B0604020202020204" pitchFamily="34" charset="0"/>
                <a:ea typeface="Arial" panose="020B0604020202020204" pitchFamily="34" charset="0"/>
              </a:rPr>
              <a:t>Мұнай-газ машина жасау саласы барлау мен бұрғылаудан өндіруге, тасымалдауға, қайта өңдеуге және сақтауға дейінгі мұнай-газ саласының барлық тізбегі үшін жабдықтарды жобалауды, өндіруді, құрастыруды және оларға қызмет көрсетуді қамтиды. </a:t>
            </a:r>
            <a:r>
              <a:rPr lang="ru-RU" sz="950" dirty="0">
                <a:latin typeface="Arial" panose="020B0604020202020204" pitchFamily="34" charset="0"/>
                <a:ea typeface="Arial" panose="020B0604020202020204" pitchFamily="34" charset="0"/>
              </a:rPr>
              <a:t>Бұл сала ауыр және дәлдігі жоғары машина жасауды қоса алғанда, өнеркәсіп үшін технологиялық базаны қамтамасыз етеді.</a:t>
            </a:r>
            <a:endParaRPr lang="en-US" sz="950" dirty="0">
              <a:effectLst/>
              <a:latin typeface="Arial" panose="020B0604020202020204" pitchFamily="34" charset="0"/>
              <a:ea typeface="Arial" panose="020B0604020202020204" pitchFamily="34" charset="0"/>
            </a:endParaRPr>
          </a:p>
        </p:txBody>
      </p:sp>
      <p:sp>
        <p:nvSpPr>
          <p:cNvPr id="4" name="TextBox 3">
            <a:extLst>
              <a:ext uri="{FF2B5EF4-FFF2-40B4-BE49-F238E27FC236}">
                <a16:creationId xmlns:a16="http://schemas.microsoft.com/office/drawing/2014/main" id="{D6DB1578-C74C-3000-DAA4-D00291C0A270}"/>
              </a:ext>
            </a:extLst>
          </p:cNvPr>
          <p:cNvSpPr txBox="1"/>
          <p:nvPr/>
        </p:nvSpPr>
        <p:spPr>
          <a:xfrm>
            <a:off x="385126" y="3210020"/>
            <a:ext cx="3149705" cy="646331"/>
          </a:xfrm>
          <a:prstGeom prst="rect">
            <a:avLst/>
          </a:prstGeom>
          <a:noFill/>
        </p:spPr>
        <p:txBody>
          <a:bodyPr wrap="square">
            <a:spAutoFit/>
          </a:bodyPr>
          <a:lstStyle/>
          <a:p>
            <a:r>
              <a:rPr lang="ru-RU" sz="800" b="1" dirty="0">
                <a:solidFill>
                  <a:schemeClr val="bg2">
                    <a:lumMod val="50000"/>
                  </a:schemeClr>
                </a:solidFill>
                <a:latin typeface="Arial" panose="020B0604020202020204" pitchFamily="34" charset="0"/>
                <a:ea typeface="Arial" panose="020B0604020202020204" pitchFamily="34" charset="0"/>
              </a:rPr>
              <a:t>График 2-1. Қазақстанда мұнай және газ конденсатын өндіру көлемі, млн тонна</a:t>
            </a:r>
          </a:p>
          <a:p>
            <a:endParaRPr lang="en-US" sz="800" dirty="0">
              <a:solidFill>
                <a:schemeClr val="bg2">
                  <a:lumMod val="50000"/>
                </a:schemeClr>
              </a:solidFill>
              <a:effectLst/>
              <a:latin typeface="Arial" panose="020B0604020202020204" pitchFamily="34" charset="0"/>
              <a:ea typeface="Arial" panose="020B0604020202020204" pitchFamily="34" charset="0"/>
            </a:endParaRPr>
          </a:p>
          <a:p>
            <a:r>
              <a:rPr lang="ru-RU" sz="600" i="1" dirty="0">
                <a:solidFill>
                  <a:schemeClr val="bg2">
                    <a:lumMod val="50000"/>
                  </a:schemeClr>
                </a:solidFill>
                <a:latin typeface="Arial" panose="020B0604020202020204" pitchFamily="34" charset="0"/>
                <a:ea typeface="Arial" panose="020B0604020202020204" pitchFamily="34" charset="0"/>
              </a:rPr>
              <a:t>Дереккөз </a:t>
            </a:r>
            <a:r>
              <a:rPr lang="en-US" sz="600" i="1" dirty="0">
                <a:solidFill>
                  <a:schemeClr val="bg2">
                    <a:lumMod val="50000"/>
                  </a:schemeClr>
                </a:solidFill>
                <a:effectLst/>
                <a:latin typeface="Arial" panose="020B0604020202020204" pitchFamily="34" charset="0"/>
                <a:ea typeface="Arial" panose="020B0604020202020204" pitchFamily="34" charset="0"/>
              </a:rPr>
              <a:t>: </a:t>
            </a:r>
            <a:r>
              <a:rPr lang="kk-KZ" sz="600" i="1" dirty="0">
                <a:solidFill>
                  <a:schemeClr val="bg2">
                    <a:lumMod val="50000"/>
                  </a:schemeClr>
                </a:solidFill>
                <a:effectLst/>
                <a:latin typeface="Arial" panose="020B0604020202020204" pitchFamily="34" charset="0"/>
                <a:ea typeface="Arial" panose="020B0604020202020204" pitchFamily="34" charset="0"/>
              </a:rPr>
              <a:t>ҚР СЖРА </a:t>
            </a:r>
            <a:r>
              <a:rPr lang="ru-RU" sz="600" i="1" dirty="0">
                <a:solidFill>
                  <a:schemeClr val="bg2">
                    <a:lumMod val="50000"/>
                  </a:schemeClr>
                </a:solidFill>
                <a:effectLst/>
                <a:latin typeface="Arial" panose="020B0604020202020204" pitchFamily="34" charset="0"/>
                <a:ea typeface="Arial" panose="020B0604020202020204" pitchFamily="34" charset="0"/>
              </a:rPr>
              <a:t>Ұлттық статистика бюросы</a:t>
            </a:r>
          </a:p>
          <a:p>
            <a:r>
              <a:rPr lang="kk-KZ" sz="600" i="1" dirty="0">
                <a:solidFill>
                  <a:schemeClr val="bg2">
                    <a:lumMod val="50000"/>
                  </a:schemeClr>
                </a:solidFill>
                <a:latin typeface="Arial" panose="020B0604020202020204" pitchFamily="34" charset="0"/>
                <a:ea typeface="Arial" panose="020B0604020202020204" pitchFamily="34" charset="0"/>
              </a:rPr>
              <a:t>Ескертпе</a:t>
            </a:r>
            <a:r>
              <a:rPr lang="en-US" sz="600" i="1" dirty="0">
                <a:solidFill>
                  <a:schemeClr val="bg2">
                    <a:lumMod val="50000"/>
                  </a:schemeClr>
                </a:solidFill>
                <a:effectLst/>
                <a:latin typeface="Arial" panose="020B0604020202020204" pitchFamily="34" charset="0"/>
                <a:ea typeface="Arial" panose="020B0604020202020204" pitchFamily="34" charset="0"/>
              </a:rPr>
              <a:t>: </a:t>
            </a:r>
            <a:r>
              <a:rPr lang="ru-RU" sz="600" i="1" dirty="0">
                <a:solidFill>
                  <a:schemeClr val="bg2">
                    <a:lumMod val="50000"/>
                  </a:schemeClr>
                </a:solidFill>
                <a:latin typeface="Arial" panose="020B0604020202020204" pitchFamily="34" charset="0"/>
                <a:ea typeface="Arial" panose="020B0604020202020204" pitchFamily="34" charset="0"/>
              </a:rPr>
              <a:t>2025 ж. болжамды деректер</a:t>
            </a:r>
            <a:endParaRPr lang="en-US" sz="600" i="1" dirty="0">
              <a:solidFill>
                <a:schemeClr val="bg2">
                  <a:lumMod val="50000"/>
                </a:schemeClr>
              </a:solidFill>
              <a:effectLst/>
              <a:latin typeface="Arial" panose="020B0604020202020204" pitchFamily="34" charset="0"/>
              <a:ea typeface="Arial" panose="020B0604020202020204" pitchFamily="34" charset="0"/>
            </a:endParaRPr>
          </a:p>
        </p:txBody>
      </p:sp>
      <p:sp>
        <p:nvSpPr>
          <p:cNvPr id="5" name="TextBox 4">
            <a:extLst>
              <a:ext uri="{FF2B5EF4-FFF2-40B4-BE49-F238E27FC236}">
                <a16:creationId xmlns:a16="http://schemas.microsoft.com/office/drawing/2014/main" id="{C45F8E51-77CA-301D-0588-EF863AA33713}"/>
              </a:ext>
            </a:extLst>
          </p:cNvPr>
          <p:cNvSpPr txBox="1"/>
          <p:nvPr/>
        </p:nvSpPr>
        <p:spPr>
          <a:xfrm>
            <a:off x="6454046" y="1924063"/>
            <a:ext cx="5275996" cy="1115690"/>
          </a:xfrm>
          <a:prstGeom prst="rect">
            <a:avLst/>
          </a:prstGeom>
          <a:noFill/>
        </p:spPr>
        <p:txBody>
          <a:bodyPr wrap="square">
            <a:spAutoFit/>
          </a:bodyPr>
          <a:lstStyle>
            <a:defPPr>
              <a:defRPr lang="ru-RU"/>
            </a:defPPr>
            <a:lvl1pPr algn="just">
              <a:defRPr sz="1050">
                <a:effectLst/>
                <a:latin typeface="Arial" panose="020B0604020202020204" pitchFamily="34" charset="0"/>
                <a:ea typeface="Arial" panose="020B0604020202020204" pitchFamily="34" charset="0"/>
              </a:defRPr>
            </a:lvl1pPr>
          </a:lstStyle>
          <a:p>
            <a:r>
              <a:rPr lang="ru-RU" sz="950" dirty="0"/>
              <a:t>Еліміздің мұнай-газ секторын дамытуда үш ірі кен орнының Операторлары (ТШО, ҚПО және </a:t>
            </a:r>
            <a:r>
              <a:rPr lang="en-US" sz="950" dirty="0"/>
              <a:t>NCOC) </a:t>
            </a:r>
            <a:r>
              <a:rPr lang="ru-RU" sz="950" dirty="0"/>
              <a:t>маңызды рөл атқарады, Қазақстандағы жалпы мұнай өндірісінінде олардың үлесі шамамен </a:t>
            </a:r>
            <a:r>
              <a:rPr lang="ru-RU" sz="950" b="1" dirty="0"/>
              <a:t>65%</a:t>
            </a:r>
            <a:r>
              <a:rPr lang="ru-RU" sz="950" dirty="0"/>
              <a:t>. Бұдан басқа, бұл ірі операторлар Қазақстанның энергетикалық секторындағы тауарлардың, жұмыстар мен қызметтердің (ТЖҚ) ірі тұтынушылары болып табылады. 2025 жылдың тоғыз айында ТЖҚ операторларының сатып алу көлемі </a:t>
            </a:r>
            <a:r>
              <a:rPr lang="ru-RU" sz="950" b="1" dirty="0"/>
              <a:t>2,533 трлн теңгені </a:t>
            </a:r>
            <a:r>
              <a:rPr lang="ru-RU" sz="950" dirty="0"/>
              <a:t>құрады, бұл барлық жер қойнауын пайдаланушылардың жалпы сатып алу көлемінің 65% -дан астамын құрайды (2-1 Кестені қараңыз).</a:t>
            </a:r>
            <a:endParaRPr lang="en-US" sz="950" dirty="0"/>
          </a:p>
        </p:txBody>
      </p:sp>
      <p:sp>
        <p:nvSpPr>
          <p:cNvPr id="6" name="TextBox 5">
            <a:extLst>
              <a:ext uri="{FF2B5EF4-FFF2-40B4-BE49-F238E27FC236}">
                <a16:creationId xmlns:a16="http://schemas.microsoft.com/office/drawing/2014/main" id="{540A95A0-0B27-D5B3-7880-887DA8530A6B}"/>
              </a:ext>
            </a:extLst>
          </p:cNvPr>
          <p:cNvSpPr txBox="1"/>
          <p:nvPr/>
        </p:nvSpPr>
        <p:spPr>
          <a:xfrm>
            <a:off x="10382174" y="1114433"/>
            <a:ext cx="1593982" cy="738664"/>
          </a:xfrm>
          <a:prstGeom prst="rect">
            <a:avLst/>
          </a:prstGeom>
          <a:noFill/>
        </p:spPr>
        <p:txBody>
          <a:bodyPr wrap="square">
            <a:spAutoFit/>
          </a:bodyPr>
          <a:lstStyle>
            <a:defPPr>
              <a:defRPr lang="ru-RU"/>
            </a:defPPr>
            <a:lvl1pPr algn="ctr">
              <a:defRPr sz="1000" b="1">
                <a:solidFill>
                  <a:schemeClr val="bg2">
                    <a:lumMod val="50000"/>
                  </a:schemeClr>
                </a:solidFill>
                <a:effectLst/>
                <a:latin typeface="Arial" panose="020B0604020202020204" pitchFamily="34" charset="0"/>
                <a:ea typeface="Arial" panose="020B0604020202020204" pitchFamily="34" charset="0"/>
              </a:defRPr>
            </a:lvl1pPr>
          </a:lstStyle>
          <a:p>
            <a:pPr algn="l"/>
            <a:r>
              <a:rPr lang="en-US" sz="700" dirty="0"/>
              <a:t>2-1</a:t>
            </a:r>
            <a:r>
              <a:rPr lang="kk-KZ" sz="700" dirty="0"/>
              <a:t> Кесте</a:t>
            </a:r>
            <a:r>
              <a:rPr lang="en-US" sz="700" dirty="0"/>
              <a:t>.</a:t>
            </a:r>
            <a:r>
              <a:rPr lang="ru-RU" sz="700" dirty="0"/>
              <a:t> 2025 жылдың 9 айында жер қойнауын пайдаланушылар бойынша ТЖҚ сатып алу</a:t>
            </a:r>
          </a:p>
          <a:p>
            <a:pPr algn="l"/>
            <a:endParaRPr lang="en-US" sz="700" dirty="0"/>
          </a:p>
          <a:p>
            <a:pPr algn="l"/>
            <a:r>
              <a:rPr lang="ru-RU" sz="700" b="0" i="1" dirty="0"/>
              <a:t>Дереккөз</a:t>
            </a:r>
            <a:r>
              <a:rPr lang="en-US" sz="700" b="0" i="1" dirty="0"/>
              <a:t>: IMBC</a:t>
            </a:r>
          </a:p>
        </p:txBody>
      </p:sp>
      <p:sp>
        <p:nvSpPr>
          <p:cNvPr id="7" name="TextBox 6">
            <a:extLst>
              <a:ext uri="{FF2B5EF4-FFF2-40B4-BE49-F238E27FC236}">
                <a16:creationId xmlns:a16="http://schemas.microsoft.com/office/drawing/2014/main" id="{8C7CE7A6-7377-554F-72AE-C17CB5059D9F}"/>
              </a:ext>
            </a:extLst>
          </p:cNvPr>
          <p:cNvSpPr txBox="1"/>
          <p:nvPr/>
        </p:nvSpPr>
        <p:spPr>
          <a:xfrm>
            <a:off x="10382175" y="3134747"/>
            <a:ext cx="1466923" cy="738664"/>
          </a:xfrm>
          <a:prstGeom prst="rect">
            <a:avLst/>
          </a:prstGeom>
          <a:noFill/>
        </p:spPr>
        <p:txBody>
          <a:bodyPr wrap="square">
            <a:spAutoFit/>
          </a:bodyPr>
          <a:lstStyle>
            <a:defPPr>
              <a:defRPr lang="ru-RU"/>
            </a:defPPr>
            <a:lvl1pPr>
              <a:defRPr sz="1000" b="1">
                <a:solidFill>
                  <a:schemeClr val="bg2">
                    <a:lumMod val="50000"/>
                  </a:schemeClr>
                </a:solidFill>
                <a:effectLst/>
                <a:latin typeface="Arial" panose="020B0604020202020204" pitchFamily="34" charset="0"/>
                <a:ea typeface="Arial" panose="020B0604020202020204" pitchFamily="34" charset="0"/>
              </a:defRPr>
            </a:lvl1pPr>
          </a:lstStyle>
          <a:p>
            <a:r>
              <a:rPr lang="en-US" sz="700" dirty="0"/>
              <a:t>2-</a:t>
            </a:r>
            <a:r>
              <a:rPr lang="ru-RU" sz="700" dirty="0"/>
              <a:t>2 Кесте</a:t>
            </a:r>
            <a:r>
              <a:rPr lang="en-US" sz="700" dirty="0"/>
              <a:t>.</a:t>
            </a:r>
            <a:r>
              <a:rPr lang="ru-RU" sz="700" dirty="0"/>
              <a:t> 2025 ж. 9 айдағы жер қойнауын пайдаланушыларының ТЖҚ сатып алу және ЕҚ үлесі</a:t>
            </a:r>
          </a:p>
          <a:p>
            <a:endParaRPr lang="en-US" sz="700" dirty="0"/>
          </a:p>
          <a:p>
            <a:r>
              <a:rPr lang="ru-RU" sz="700" b="0" i="1" dirty="0"/>
              <a:t>Дереккөз</a:t>
            </a:r>
            <a:r>
              <a:rPr lang="en-US" sz="700" b="0" i="1" dirty="0"/>
              <a:t>: IMBC</a:t>
            </a:r>
          </a:p>
        </p:txBody>
      </p:sp>
      <p:pic>
        <p:nvPicPr>
          <p:cNvPr id="8" name="Picture 7">
            <a:extLst>
              <a:ext uri="{FF2B5EF4-FFF2-40B4-BE49-F238E27FC236}">
                <a16:creationId xmlns:a16="http://schemas.microsoft.com/office/drawing/2014/main" id="{587BB50F-498D-2611-0775-4C9C3E2B0C7E}"/>
              </a:ext>
            </a:extLst>
          </p:cNvPr>
          <p:cNvPicPr>
            <a:picLocks noChangeAspect="1"/>
          </p:cNvPicPr>
          <p:nvPr/>
        </p:nvPicPr>
        <p:blipFill>
          <a:blip r:embed="rId2"/>
          <a:stretch>
            <a:fillRect/>
          </a:stretch>
        </p:blipFill>
        <p:spPr>
          <a:xfrm>
            <a:off x="385127" y="1783371"/>
            <a:ext cx="3149708" cy="1421729"/>
          </a:xfrm>
          <a:prstGeom prst="rect">
            <a:avLst/>
          </a:prstGeom>
        </p:spPr>
      </p:pic>
      <p:graphicFrame>
        <p:nvGraphicFramePr>
          <p:cNvPr id="9" name="Table 8">
            <a:extLst>
              <a:ext uri="{FF2B5EF4-FFF2-40B4-BE49-F238E27FC236}">
                <a16:creationId xmlns:a16="http://schemas.microsoft.com/office/drawing/2014/main" id="{CC54F010-A542-2384-9BCE-55E091B5C629}"/>
              </a:ext>
            </a:extLst>
          </p:cNvPr>
          <p:cNvGraphicFramePr>
            <a:graphicFrameLocks noGrp="1"/>
          </p:cNvGraphicFramePr>
          <p:nvPr>
            <p:extLst>
              <p:ext uri="{D42A27DB-BD31-4B8C-83A1-F6EECF244321}">
                <p14:modId xmlns:p14="http://schemas.microsoft.com/office/powerpoint/2010/main" val="3613157974"/>
              </p:ext>
            </p:extLst>
          </p:nvPr>
        </p:nvGraphicFramePr>
        <p:xfrm>
          <a:off x="6530176" y="1002777"/>
          <a:ext cx="3852000" cy="850320"/>
        </p:xfrm>
        <a:graphic>
          <a:graphicData uri="http://schemas.openxmlformats.org/drawingml/2006/table">
            <a:tbl>
              <a:tblPr firstRow="1" firstCol="1" bandRow="1">
                <a:tableStyleId>{F5AB1C69-6EDB-4FF4-983F-18BD219EF322}</a:tableStyleId>
              </a:tblPr>
              <a:tblGrid>
                <a:gridCol w="1332000">
                  <a:extLst>
                    <a:ext uri="{9D8B030D-6E8A-4147-A177-3AD203B41FA5}">
                      <a16:colId xmlns:a16="http://schemas.microsoft.com/office/drawing/2014/main" val="3505363694"/>
                    </a:ext>
                  </a:extLst>
                </a:gridCol>
                <a:gridCol w="1656000">
                  <a:extLst>
                    <a:ext uri="{9D8B030D-6E8A-4147-A177-3AD203B41FA5}">
                      <a16:colId xmlns:a16="http://schemas.microsoft.com/office/drawing/2014/main" val="1513338995"/>
                    </a:ext>
                  </a:extLst>
                </a:gridCol>
                <a:gridCol w="864000">
                  <a:extLst>
                    <a:ext uri="{9D8B030D-6E8A-4147-A177-3AD203B41FA5}">
                      <a16:colId xmlns:a16="http://schemas.microsoft.com/office/drawing/2014/main" val="4187287857"/>
                    </a:ext>
                  </a:extLst>
                </a:gridCol>
              </a:tblGrid>
              <a:tr h="182880">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Жер қойнауын пайдаланушы</a:t>
                      </a: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ТЖҚ сатып алудың жалпы көлемі, млрд теңге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Үлесі</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75769913"/>
                  </a:ext>
                </a:extLst>
              </a:tr>
              <a:tr h="144000">
                <a:tc>
                  <a:txBody>
                    <a:bodyPr/>
                    <a:lstStyle/>
                    <a:p>
                      <a:pPr marL="0" marR="0">
                        <a:buNone/>
                      </a:pPr>
                      <a:r>
                        <a:rPr lang="ru-RU" sz="900" b="1" dirty="0">
                          <a:solidFill>
                            <a:schemeClr val="tx1">
                              <a:lumMod val="75000"/>
                              <a:lumOff val="25000"/>
                            </a:schemeClr>
                          </a:solidFill>
                          <a:effectLst/>
                          <a:latin typeface="Arial" panose="020B0604020202020204" pitchFamily="34" charset="0"/>
                          <a:cs typeface="Arial" panose="020B0604020202020204" pitchFamily="34" charset="0"/>
                        </a:rPr>
                        <a:t>Барлығы</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3 882.6</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100.00%</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737887620"/>
                  </a:ext>
                </a:extLst>
              </a:tr>
              <a:tr h="144000">
                <a:tc>
                  <a:txBody>
                    <a:bodyPr/>
                    <a:lstStyle/>
                    <a:p>
                      <a:pPr marL="0" marR="0">
                        <a:buNone/>
                      </a:pPr>
                      <a:r>
                        <a:rPr lang="ru-RU" sz="900" b="0" dirty="0">
                          <a:solidFill>
                            <a:schemeClr val="tx1">
                              <a:lumMod val="75000"/>
                              <a:lumOff val="25000"/>
                            </a:schemeClr>
                          </a:solidFill>
                          <a:effectLst/>
                          <a:latin typeface="Arial" panose="020B0604020202020204" pitchFamily="34" charset="0"/>
                          <a:cs typeface="Arial" panose="020B0604020202020204" pitchFamily="34" charset="0"/>
                        </a:rPr>
                        <a:t>ТШО</a:t>
                      </a:r>
                      <a:r>
                        <a:rPr lang="en-US" sz="900" b="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b="0" dirty="0">
                          <a:solidFill>
                            <a:schemeClr val="tx1">
                              <a:lumMod val="75000"/>
                              <a:lumOff val="25000"/>
                            </a:schemeClr>
                          </a:solidFill>
                          <a:effectLst/>
                          <a:latin typeface="Arial" panose="020B0604020202020204" pitchFamily="34" charset="0"/>
                          <a:cs typeface="Arial" panose="020B0604020202020204" pitchFamily="34" charset="0"/>
                        </a:rPr>
                        <a:t>ҚПО</a:t>
                      </a:r>
                      <a:r>
                        <a:rPr lang="en-US" sz="900" b="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b="0" dirty="0">
                          <a:solidFill>
                            <a:schemeClr val="tx1">
                              <a:lumMod val="75000"/>
                              <a:lumOff val="25000"/>
                            </a:schemeClr>
                          </a:solidFill>
                          <a:effectLst/>
                          <a:latin typeface="Arial" panose="020B0604020202020204" pitchFamily="34" charset="0"/>
                          <a:cs typeface="Arial" panose="020B0604020202020204" pitchFamily="34" charset="0"/>
                        </a:rPr>
                        <a:t>и </a:t>
                      </a:r>
                      <a:r>
                        <a:rPr lang="en-US" sz="900" b="0" dirty="0">
                          <a:solidFill>
                            <a:schemeClr val="tx1">
                              <a:lumMod val="75000"/>
                              <a:lumOff val="25000"/>
                            </a:schemeClr>
                          </a:solidFill>
                          <a:effectLst/>
                          <a:latin typeface="Arial" panose="020B0604020202020204" pitchFamily="34" charset="0"/>
                          <a:cs typeface="Arial" panose="020B0604020202020204" pitchFamily="34" charset="0"/>
                        </a:rPr>
                        <a:t>NCOC</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2 533.5</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65.25%</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975329161"/>
                  </a:ext>
                </a:extLst>
              </a:tr>
              <a:tr h="144000">
                <a:tc>
                  <a:txBody>
                    <a:bodyPr/>
                    <a:lstStyle/>
                    <a:p>
                      <a:pPr marL="0" marR="0">
                        <a:buNone/>
                      </a:pPr>
                      <a:r>
                        <a:rPr lang="ru-RU" sz="900" b="0" dirty="0">
                          <a:solidFill>
                            <a:schemeClr val="tx1">
                              <a:lumMod val="75000"/>
                              <a:lumOff val="25000"/>
                            </a:schemeClr>
                          </a:solidFill>
                          <a:effectLst/>
                          <a:latin typeface="Arial" panose="020B0604020202020204" pitchFamily="34" charset="0"/>
                          <a:cs typeface="Arial" panose="020B0604020202020204" pitchFamily="34" charset="0"/>
                        </a:rPr>
                        <a:t>ҚМГ</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774.9</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19.96%</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55502226"/>
                  </a:ext>
                </a:extLst>
              </a:tr>
              <a:tr h="144000">
                <a:tc>
                  <a:txBody>
                    <a:bodyPr/>
                    <a:lstStyle/>
                    <a:p>
                      <a:pPr marL="0" marR="0">
                        <a:buNone/>
                      </a:pPr>
                      <a:r>
                        <a:rPr lang="ru-RU" sz="900" b="0" dirty="0">
                          <a:solidFill>
                            <a:schemeClr val="tx1">
                              <a:lumMod val="75000"/>
                              <a:lumOff val="25000"/>
                            </a:schemeClr>
                          </a:solidFill>
                          <a:effectLst/>
                          <a:latin typeface="Arial" panose="020B0604020202020204" pitchFamily="34" charset="0"/>
                          <a:cs typeface="Arial" panose="020B0604020202020204" pitchFamily="34" charset="0"/>
                        </a:rPr>
                        <a:t>Басқалары</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a:solidFill>
                            <a:schemeClr val="tx1">
                              <a:lumMod val="75000"/>
                              <a:lumOff val="25000"/>
                            </a:schemeClr>
                          </a:solidFill>
                          <a:effectLst/>
                          <a:latin typeface="Arial" panose="020B0604020202020204" pitchFamily="34" charset="0"/>
                          <a:cs typeface="Arial" panose="020B0604020202020204" pitchFamily="34" charset="0"/>
                        </a:rPr>
                        <a:t>574.2</a:t>
                      </a:r>
                      <a:endParaRPr lang="ru-RU" sz="90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14.79%</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6200520"/>
                  </a:ext>
                </a:extLst>
              </a:tr>
            </a:tbl>
          </a:graphicData>
        </a:graphic>
      </p:graphicFrame>
      <p:graphicFrame>
        <p:nvGraphicFramePr>
          <p:cNvPr id="10" name="Table 9">
            <a:extLst>
              <a:ext uri="{FF2B5EF4-FFF2-40B4-BE49-F238E27FC236}">
                <a16:creationId xmlns:a16="http://schemas.microsoft.com/office/drawing/2014/main" id="{12571CCB-CAF1-0DDB-352E-124C43FFB7CD}"/>
              </a:ext>
            </a:extLst>
          </p:cNvPr>
          <p:cNvGraphicFramePr>
            <a:graphicFrameLocks noGrp="1"/>
          </p:cNvGraphicFramePr>
          <p:nvPr>
            <p:extLst>
              <p:ext uri="{D42A27DB-BD31-4B8C-83A1-F6EECF244321}">
                <p14:modId xmlns:p14="http://schemas.microsoft.com/office/powerpoint/2010/main" val="1291633824"/>
              </p:ext>
            </p:extLst>
          </p:nvPr>
        </p:nvGraphicFramePr>
        <p:xfrm>
          <a:off x="6530779" y="4609708"/>
          <a:ext cx="3852000" cy="728640"/>
        </p:xfrm>
        <a:graphic>
          <a:graphicData uri="http://schemas.openxmlformats.org/drawingml/2006/table">
            <a:tbl>
              <a:tblPr firstRow="1" firstCol="1" bandRow="1">
                <a:tableStyleId>{F5AB1C69-6EDB-4FF4-983F-18BD219EF322}</a:tableStyleId>
              </a:tblPr>
              <a:tblGrid>
                <a:gridCol w="756000">
                  <a:extLst>
                    <a:ext uri="{9D8B030D-6E8A-4147-A177-3AD203B41FA5}">
                      <a16:colId xmlns:a16="http://schemas.microsoft.com/office/drawing/2014/main" val="160244585"/>
                    </a:ext>
                  </a:extLst>
                </a:gridCol>
                <a:gridCol w="1260000">
                  <a:extLst>
                    <a:ext uri="{9D8B030D-6E8A-4147-A177-3AD203B41FA5}">
                      <a16:colId xmlns:a16="http://schemas.microsoft.com/office/drawing/2014/main" val="2423780815"/>
                    </a:ext>
                  </a:extLst>
                </a:gridCol>
                <a:gridCol w="1044000">
                  <a:extLst>
                    <a:ext uri="{9D8B030D-6E8A-4147-A177-3AD203B41FA5}">
                      <a16:colId xmlns:a16="http://schemas.microsoft.com/office/drawing/2014/main" val="722748322"/>
                    </a:ext>
                  </a:extLst>
                </a:gridCol>
                <a:gridCol w="792000">
                  <a:extLst>
                    <a:ext uri="{9D8B030D-6E8A-4147-A177-3AD203B41FA5}">
                      <a16:colId xmlns:a16="http://schemas.microsoft.com/office/drawing/2014/main" val="754218024"/>
                    </a:ext>
                  </a:extLst>
                </a:gridCol>
              </a:tblGrid>
              <a:tr h="180000">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Сатып алу</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Жалпы</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dirty="0">
                          <a:solidFill>
                            <a:schemeClr val="tx1">
                              <a:lumMod val="75000"/>
                              <a:lumOff val="25000"/>
                            </a:schemeClr>
                          </a:solidFill>
                          <a:effectLst/>
                          <a:latin typeface="Arial" panose="020B0604020202020204" pitchFamily="34" charset="0"/>
                          <a:cs typeface="Arial" panose="020B0604020202020204" pitchFamily="34" charset="0"/>
                        </a:rPr>
                        <a:t>млрд теңге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ЕҚ</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dirty="0">
                          <a:solidFill>
                            <a:schemeClr val="tx1">
                              <a:lumMod val="75000"/>
                              <a:lumOff val="25000"/>
                            </a:schemeClr>
                          </a:solidFill>
                          <a:effectLst/>
                          <a:latin typeface="Arial" panose="020B0604020202020204" pitchFamily="34" charset="0"/>
                          <a:cs typeface="Arial" panose="020B0604020202020204" pitchFamily="34" charset="0"/>
                        </a:rPr>
                        <a:t>млрд теңге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ЕҚ үлесі</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36202789"/>
                  </a:ext>
                </a:extLst>
              </a:tr>
              <a:tr h="91440">
                <a:tc>
                  <a:txBody>
                    <a:bodyPr/>
                    <a:lstStyle/>
                    <a:p>
                      <a:pPr marL="0" marR="0">
                        <a:buNone/>
                      </a:pPr>
                      <a:r>
                        <a:rPr lang="kk-KZ"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Ж</a:t>
                      </a:r>
                      <a:r>
                        <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алпы</a:t>
                      </a: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2 533.5 </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1 160.5 </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45.8%</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256838122"/>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Тауарлар</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329.6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42.9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13.0%</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61859180"/>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Жұмыстар</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624.4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467.2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74.8%</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7298754"/>
                  </a:ext>
                </a:extLst>
              </a:tr>
              <a:tr h="91440">
                <a:tc>
                  <a:txBody>
                    <a:bodyPr/>
                    <a:lstStyle/>
                    <a:p>
                      <a:pPr marL="0" marR="0">
                        <a:buNone/>
                      </a:pPr>
                      <a:r>
                        <a:rPr lang="kk-KZ"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Қ</a:t>
                      </a: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ызметтер</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a:solidFill>
                            <a:schemeClr val="tx1">
                              <a:lumMod val="75000"/>
                              <a:lumOff val="25000"/>
                            </a:schemeClr>
                          </a:solidFill>
                          <a:effectLst/>
                          <a:latin typeface="Arial" panose="020B0604020202020204" pitchFamily="34" charset="0"/>
                          <a:cs typeface="Arial" panose="020B0604020202020204" pitchFamily="34" charset="0"/>
                        </a:rPr>
                        <a:t>1 579.5 </a:t>
                      </a:r>
                      <a:endParaRPr lang="ru-RU" sz="90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650.4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41.2%</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219328602"/>
                  </a:ext>
                </a:extLst>
              </a:tr>
            </a:tbl>
          </a:graphicData>
        </a:graphic>
      </p:graphicFrame>
      <p:sp>
        <p:nvSpPr>
          <p:cNvPr id="11" name="TextBox 10">
            <a:extLst>
              <a:ext uri="{FF2B5EF4-FFF2-40B4-BE49-F238E27FC236}">
                <a16:creationId xmlns:a16="http://schemas.microsoft.com/office/drawing/2014/main" id="{9BD4D8FC-44F0-C0FC-A3E1-5F91B95D4442}"/>
              </a:ext>
            </a:extLst>
          </p:cNvPr>
          <p:cNvSpPr txBox="1"/>
          <p:nvPr/>
        </p:nvSpPr>
        <p:spPr>
          <a:xfrm>
            <a:off x="6450026" y="5430315"/>
            <a:ext cx="5275996" cy="1261884"/>
          </a:xfrm>
          <a:prstGeom prst="rect">
            <a:avLst/>
          </a:prstGeom>
          <a:noFill/>
        </p:spPr>
        <p:txBody>
          <a:bodyPr wrap="square">
            <a:spAutoFit/>
          </a:bodyPr>
          <a:lstStyle>
            <a:defPPr>
              <a:defRPr lang="ru-RU"/>
            </a:defPPr>
            <a:lvl1pPr algn="just">
              <a:defRPr sz="1050">
                <a:effectLst/>
                <a:latin typeface="Arial" panose="020B0604020202020204" pitchFamily="34" charset="0"/>
                <a:ea typeface="Arial" panose="020B0604020202020204" pitchFamily="34" charset="0"/>
              </a:defRPr>
            </a:lvl1pPr>
          </a:lstStyle>
          <a:p>
            <a:r>
              <a:rPr lang="ru-RU" sz="950" dirty="0"/>
              <a:t>2025 жылдың 9 айында Операторлардың жалпы сатып алу </a:t>
            </a:r>
            <a:r>
              <a:rPr lang="ru-RU" sz="950" b="1" dirty="0"/>
              <a:t>көлемі 2 533,5 млрд теңгені </a:t>
            </a:r>
            <a:r>
              <a:rPr lang="ru-RU" sz="950" dirty="0"/>
              <a:t>құрады, ал ондағы ЕҚ үлесі </a:t>
            </a:r>
            <a:r>
              <a:rPr lang="ru-RU" sz="950" b="1" dirty="0"/>
              <a:t>45,8% </a:t>
            </a:r>
            <a:r>
              <a:rPr lang="ru-RU" sz="950" dirty="0"/>
              <a:t>жетті, бұл барлық жер қойнауын пайдаланушылардың ЕҚ үлесі </a:t>
            </a:r>
            <a:r>
              <a:rPr lang="ru-RU" sz="950" b="1" dirty="0"/>
              <a:t>57,8%</a:t>
            </a:r>
            <a:r>
              <a:rPr lang="ru-RU" sz="950" dirty="0"/>
              <a:t>-дан төмен.</a:t>
            </a:r>
            <a:r>
              <a:rPr lang="en-US" sz="950" dirty="0"/>
              <a:t> </a:t>
            </a:r>
            <a:r>
              <a:rPr lang="ru-RU" sz="950" dirty="0"/>
              <a:t>Тауарларды сатып алудағы жергілікті қамтудың төмен үлесі бұрынғысынша ЕҚ-ның жалпы деңгейін ұлғайту үшін негізгі кедергі болып табылады.</a:t>
            </a:r>
          </a:p>
          <a:p>
            <a:endParaRPr lang="en-US" sz="950" dirty="0"/>
          </a:p>
          <a:p>
            <a:r>
              <a:rPr lang="ru-RU" sz="950" dirty="0"/>
              <a:t>Мұнай-газ машина жасауды дамыту мұнай мен газ конденсатын өндіру деңгейімен тығыз байланысты және жер қойнауын пайдаланушылардың жергілікті өндірушілермен ынтымақтастығына айтарлықтай дәрежеде байланысты.</a:t>
            </a:r>
          </a:p>
        </p:txBody>
      </p:sp>
      <p:sp>
        <p:nvSpPr>
          <p:cNvPr id="12" name="TextBox 11">
            <a:extLst>
              <a:ext uri="{FF2B5EF4-FFF2-40B4-BE49-F238E27FC236}">
                <a16:creationId xmlns:a16="http://schemas.microsoft.com/office/drawing/2014/main" id="{BAE62490-84A8-D276-3DBD-21C1B54E2036}"/>
              </a:ext>
            </a:extLst>
          </p:cNvPr>
          <p:cNvSpPr txBox="1"/>
          <p:nvPr/>
        </p:nvSpPr>
        <p:spPr>
          <a:xfrm>
            <a:off x="2946290" y="5857747"/>
            <a:ext cx="3149709" cy="646331"/>
          </a:xfrm>
          <a:prstGeom prst="rect">
            <a:avLst/>
          </a:prstGeom>
          <a:noFill/>
        </p:spPr>
        <p:txBody>
          <a:bodyPr wrap="square">
            <a:spAutoFit/>
          </a:bodyPr>
          <a:lstStyle>
            <a:defPPr>
              <a:defRPr lang="ru-RU"/>
            </a:defPPr>
            <a:lvl1pPr>
              <a:defRPr sz="1000" b="1">
                <a:solidFill>
                  <a:schemeClr val="bg2">
                    <a:lumMod val="50000"/>
                  </a:schemeClr>
                </a:solidFill>
                <a:effectLst/>
                <a:latin typeface="Arial" panose="020B0604020202020204" pitchFamily="34" charset="0"/>
                <a:ea typeface="Arial" panose="020B0604020202020204" pitchFamily="34" charset="0"/>
              </a:defRPr>
            </a:lvl1pPr>
          </a:lstStyle>
          <a:p>
            <a:r>
              <a:rPr lang="ru-RU" sz="800" dirty="0"/>
              <a:t>График 2-2. 2019-2025 жылдардағы мұнай-газ машина жасау секторы өндірісінің көлемі, млрд теңге</a:t>
            </a:r>
          </a:p>
          <a:p>
            <a:endParaRPr lang="en-US" sz="800" dirty="0"/>
          </a:p>
          <a:p>
            <a:r>
              <a:rPr lang="ru-RU" sz="600" b="0" i="1" dirty="0"/>
              <a:t>Дереккөз : ҚР СЖРА Ұлттық статистика бюросы</a:t>
            </a:r>
          </a:p>
          <a:p>
            <a:r>
              <a:rPr lang="ru-RU" sz="600" b="0" i="1" dirty="0"/>
              <a:t>Ескертпе: 2025-26 жж. болжамды деректер</a:t>
            </a:r>
          </a:p>
        </p:txBody>
      </p:sp>
      <p:graphicFrame>
        <p:nvGraphicFramePr>
          <p:cNvPr id="13" name="Table 12">
            <a:extLst>
              <a:ext uri="{FF2B5EF4-FFF2-40B4-BE49-F238E27FC236}">
                <a16:creationId xmlns:a16="http://schemas.microsoft.com/office/drawing/2014/main" id="{A072A598-467F-E8E7-7240-FAE4D01B306E}"/>
              </a:ext>
            </a:extLst>
          </p:cNvPr>
          <p:cNvGraphicFramePr>
            <a:graphicFrameLocks noGrp="1"/>
          </p:cNvGraphicFramePr>
          <p:nvPr>
            <p:extLst>
              <p:ext uri="{D42A27DB-BD31-4B8C-83A1-F6EECF244321}">
                <p14:modId xmlns:p14="http://schemas.microsoft.com/office/powerpoint/2010/main" val="2986535584"/>
              </p:ext>
            </p:extLst>
          </p:nvPr>
        </p:nvGraphicFramePr>
        <p:xfrm>
          <a:off x="6530175" y="3141891"/>
          <a:ext cx="3852000" cy="731520"/>
        </p:xfrm>
        <a:graphic>
          <a:graphicData uri="http://schemas.openxmlformats.org/drawingml/2006/table">
            <a:tbl>
              <a:tblPr firstRow="1" firstCol="1" bandRow="1">
                <a:tableStyleId>{F5AB1C69-6EDB-4FF4-983F-18BD219EF322}</a:tableStyleId>
              </a:tblPr>
              <a:tblGrid>
                <a:gridCol w="756000">
                  <a:extLst>
                    <a:ext uri="{9D8B030D-6E8A-4147-A177-3AD203B41FA5}">
                      <a16:colId xmlns:a16="http://schemas.microsoft.com/office/drawing/2014/main" val="1424014379"/>
                    </a:ext>
                  </a:extLst>
                </a:gridCol>
                <a:gridCol w="1260000">
                  <a:extLst>
                    <a:ext uri="{9D8B030D-6E8A-4147-A177-3AD203B41FA5}">
                      <a16:colId xmlns:a16="http://schemas.microsoft.com/office/drawing/2014/main" val="3052449304"/>
                    </a:ext>
                  </a:extLst>
                </a:gridCol>
                <a:gridCol w="1044000">
                  <a:extLst>
                    <a:ext uri="{9D8B030D-6E8A-4147-A177-3AD203B41FA5}">
                      <a16:colId xmlns:a16="http://schemas.microsoft.com/office/drawing/2014/main" val="2542717405"/>
                    </a:ext>
                  </a:extLst>
                </a:gridCol>
                <a:gridCol w="792000">
                  <a:extLst>
                    <a:ext uri="{9D8B030D-6E8A-4147-A177-3AD203B41FA5}">
                      <a16:colId xmlns:a16="http://schemas.microsoft.com/office/drawing/2014/main" val="1276190292"/>
                    </a:ext>
                  </a:extLst>
                </a:gridCol>
              </a:tblGrid>
              <a:tr h="182880">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Сатып алу</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Жалпы</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dirty="0">
                          <a:solidFill>
                            <a:schemeClr val="tx1">
                              <a:lumMod val="75000"/>
                              <a:lumOff val="25000"/>
                            </a:schemeClr>
                          </a:solidFill>
                          <a:effectLst/>
                          <a:latin typeface="Arial" panose="020B0604020202020204" pitchFamily="34" charset="0"/>
                          <a:cs typeface="Arial" panose="020B0604020202020204" pitchFamily="34" charset="0"/>
                        </a:rPr>
                        <a:t>млрд теңге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ЕҚ</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dirty="0">
                          <a:solidFill>
                            <a:schemeClr val="tx1">
                              <a:lumMod val="75000"/>
                              <a:lumOff val="25000"/>
                            </a:schemeClr>
                          </a:solidFill>
                          <a:effectLst/>
                          <a:latin typeface="Arial" panose="020B0604020202020204" pitchFamily="34" charset="0"/>
                          <a:cs typeface="Arial" panose="020B0604020202020204" pitchFamily="34" charset="0"/>
                        </a:rPr>
                        <a:t>млрд теңге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ЕҚ үлесі</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21245372"/>
                  </a:ext>
                </a:extLst>
              </a:tr>
              <a:tr h="91440">
                <a:tc>
                  <a:txBody>
                    <a:bodyPr/>
                    <a:lstStyle/>
                    <a:p>
                      <a:pPr marL="0" marR="0">
                        <a:buNone/>
                      </a:pPr>
                      <a:r>
                        <a:rPr lang="kk-KZ"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Ж</a:t>
                      </a:r>
                      <a:r>
                        <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алпы</a:t>
                      </a: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3 882.6</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2 243.8</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57.8%</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8692652"/>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Тауарлар</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608.8</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158.7</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26.1%</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670218447"/>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Жұмыстар</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1 149.2</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951.2</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82.8%</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06534973"/>
                  </a:ext>
                </a:extLst>
              </a:tr>
              <a:tr h="91440">
                <a:tc>
                  <a:txBody>
                    <a:bodyPr/>
                    <a:lstStyle/>
                    <a:p>
                      <a:pPr marL="0" marR="0">
                        <a:buNone/>
                      </a:pPr>
                      <a:r>
                        <a:rPr lang="kk-KZ"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Қ</a:t>
                      </a: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ызметтер</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2 124.7</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a:solidFill>
                            <a:schemeClr val="tx1">
                              <a:lumMod val="75000"/>
                              <a:lumOff val="25000"/>
                            </a:schemeClr>
                          </a:solidFill>
                          <a:effectLst/>
                          <a:latin typeface="Arial" panose="020B0604020202020204" pitchFamily="34" charset="0"/>
                          <a:cs typeface="Arial" panose="020B0604020202020204" pitchFamily="34" charset="0"/>
                        </a:rPr>
                        <a:t>1 133.9</a:t>
                      </a:r>
                      <a:endParaRPr lang="ru-RU" sz="90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53.4%</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221288191"/>
                  </a:ext>
                </a:extLst>
              </a:tr>
            </a:tbl>
          </a:graphicData>
        </a:graphic>
      </p:graphicFrame>
      <p:sp>
        <p:nvSpPr>
          <p:cNvPr id="14" name="TextBox 13">
            <a:extLst>
              <a:ext uri="{FF2B5EF4-FFF2-40B4-BE49-F238E27FC236}">
                <a16:creationId xmlns:a16="http://schemas.microsoft.com/office/drawing/2014/main" id="{916AD404-A392-EA9F-C182-D731CD58F135}"/>
              </a:ext>
            </a:extLst>
          </p:cNvPr>
          <p:cNvSpPr txBox="1"/>
          <p:nvPr/>
        </p:nvSpPr>
        <p:spPr>
          <a:xfrm>
            <a:off x="10382174" y="4707406"/>
            <a:ext cx="1466923" cy="630942"/>
          </a:xfrm>
          <a:prstGeom prst="rect">
            <a:avLst/>
          </a:prstGeom>
          <a:noFill/>
        </p:spPr>
        <p:txBody>
          <a:bodyPr wrap="square">
            <a:spAutoFit/>
          </a:bodyPr>
          <a:lstStyle>
            <a:defPPr>
              <a:defRPr lang="ru-RU"/>
            </a:defPPr>
            <a:lvl1pPr>
              <a:defRPr sz="1000" b="1">
                <a:solidFill>
                  <a:schemeClr val="bg2">
                    <a:lumMod val="50000"/>
                  </a:schemeClr>
                </a:solidFill>
                <a:effectLst/>
                <a:latin typeface="Arial" panose="020B0604020202020204" pitchFamily="34" charset="0"/>
                <a:ea typeface="Arial" panose="020B0604020202020204" pitchFamily="34" charset="0"/>
              </a:defRPr>
            </a:lvl1pPr>
          </a:lstStyle>
          <a:p>
            <a:r>
              <a:rPr lang="en-US" sz="700" dirty="0"/>
              <a:t>2-</a:t>
            </a:r>
            <a:r>
              <a:rPr lang="ru-RU" sz="700" dirty="0"/>
              <a:t>3 Кесте</a:t>
            </a:r>
            <a:r>
              <a:rPr lang="en-US" sz="700" dirty="0"/>
              <a:t>.</a:t>
            </a:r>
            <a:r>
              <a:rPr lang="kk-KZ" sz="700" dirty="0"/>
              <a:t> </a:t>
            </a:r>
            <a:r>
              <a:rPr lang="ru-RU" sz="700" dirty="0"/>
              <a:t>2025 ж. 9 айдағы Операторлардың ТЖҚ сатып алу және ЕҚ үлесі.</a:t>
            </a:r>
          </a:p>
          <a:p>
            <a:endParaRPr lang="ru-RU" sz="700" dirty="0"/>
          </a:p>
          <a:p>
            <a:r>
              <a:rPr lang="ru-RU" sz="700" dirty="0"/>
              <a:t> </a:t>
            </a:r>
            <a:r>
              <a:rPr lang="ru-RU" sz="700" b="0" i="1" dirty="0"/>
              <a:t>Дереккөз</a:t>
            </a:r>
            <a:r>
              <a:rPr lang="en-US" sz="700" b="0" i="1" dirty="0"/>
              <a:t>: IMBC</a:t>
            </a:r>
          </a:p>
        </p:txBody>
      </p:sp>
      <p:pic>
        <p:nvPicPr>
          <p:cNvPr id="15" name="Picture 14">
            <a:extLst>
              <a:ext uri="{FF2B5EF4-FFF2-40B4-BE49-F238E27FC236}">
                <a16:creationId xmlns:a16="http://schemas.microsoft.com/office/drawing/2014/main" id="{50DE4592-995B-347D-E26D-F2AEAA08ADBA}"/>
              </a:ext>
            </a:extLst>
          </p:cNvPr>
          <p:cNvPicPr>
            <a:picLocks noChangeAspect="1"/>
          </p:cNvPicPr>
          <p:nvPr/>
        </p:nvPicPr>
        <p:blipFill>
          <a:blip r:embed="rId3"/>
          <a:stretch>
            <a:fillRect/>
          </a:stretch>
        </p:blipFill>
        <p:spPr>
          <a:xfrm>
            <a:off x="2946292" y="4238856"/>
            <a:ext cx="3149708" cy="1618891"/>
          </a:xfrm>
          <a:prstGeom prst="rect">
            <a:avLst/>
          </a:prstGeom>
        </p:spPr>
      </p:pic>
      <p:sp>
        <p:nvSpPr>
          <p:cNvPr id="16" name="TextBox 15">
            <a:extLst>
              <a:ext uri="{FF2B5EF4-FFF2-40B4-BE49-F238E27FC236}">
                <a16:creationId xmlns:a16="http://schemas.microsoft.com/office/drawing/2014/main" id="{5964F692-9F71-47C5-66D0-768B98A41054}"/>
              </a:ext>
            </a:extLst>
          </p:cNvPr>
          <p:cNvSpPr txBox="1"/>
          <p:nvPr/>
        </p:nvSpPr>
        <p:spPr>
          <a:xfrm>
            <a:off x="385126" y="4094447"/>
            <a:ext cx="2453563" cy="2431435"/>
          </a:xfrm>
          <a:prstGeom prst="rect">
            <a:avLst/>
          </a:prstGeom>
          <a:noFill/>
        </p:spPr>
        <p:txBody>
          <a:bodyPr wrap="square">
            <a:spAutoFit/>
          </a:bodyPr>
          <a:lstStyle/>
          <a:p>
            <a:pPr algn="just"/>
            <a:r>
              <a:rPr lang="ru-RU" sz="950" dirty="0">
                <a:latin typeface="Arial" panose="020B0604020202020204" pitchFamily="34" charset="0"/>
                <a:ea typeface="Arial" panose="020B0604020202020204" pitchFamily="34" charset="0"/>
              </a:rPr>
              <a:t>2025 жылғы сатып алуды талдау (қаңтар-қыркүйек) жер қойнауын пайдаланушылар шегендеу және болат құбырлары, бұрғылау және сорғы жабдықтары, крандар, клапандар, компрессорлар, турбиналар, электр және ЖҚВК жабдықтары, бақылау-өлшеу аспаптары, зертханалық керек-жарақтар және т.б. сияқты тауарларды импорттағанын көрсетеді. Бұл тауарлардың жоғары оқшаулау әлеуеті бар, бұл жергілікті мұнай-газ жабдықтарын өндірушілер үшін басшылық береді. Соңғы бес жылда саладағы өндіріс көлемі </a:t>
            </a:r>
            <a:r>
              <a:rPr lang="ru-RU" sz="950" b="1" dirty="0">
                <a:latin typeface="Arial" panose="020B0604020202020204" pitchFamily="34" charset="0"/>
                <a:ea typeface="Arial" panose="020B0604020202020204" pitchFamily="34" charset="0"/>
              </a:rPr>
              <a:t>167%-ға </a:t>
            </a:r>
            <a:r>
              <a:rPr lang="ru-RU" sz="950" dirty="0">
                <a:latin typeface="Arial" panose="020B0604020202020204" pitchFamily="34" charset="0"/>
                <a:ea typeface="Arial" panose="020B0604020202020204" pitchFamily="34" charset="0"/>
              </a:rPr>
              <a:t>өсіп, 2024 жылы </a:t>
            </a:r>
            <a:r>
              <a:rPr lang="ru-RU" sz="950" b="1" dirty="0">
                <a:latin typeface="Arial" panose="020B0604020202020204" pitchFamily="34" charset="0"/>
                <a:ea typeface="Arial" panose="020B0604020202020204" pitchFamily="34" charset="0"/>
              </a:rPr>
              <a:t>59,9 млрд теңгеге </a:t>
            </a:r>
            <a:r>
              <a:rPr lang="ru-RU" sz="950" dirty="0">
                <a:latin typeface="Arial" panose="020B0604020202020204" pitchFamily="34" charset="0"/>
                <a:ea typeface="Arial" panose="020B0604020202020204" pitchFamily="34" charset="0"/>
              </a:rPr>
              <a:t>жетті.</a:t>
            </a:r>
            <a:endParaRPr lang="en-US" sz="950" dirty="0">
              <a:effectLst/>
              <a:latin typeface="Arial" panose="020B0604020202020204" pitchFamily="34" charset="0"/>
              <a:ea typeface="Arial" panose="020B0604020202020204" pitchFamily="34" charset="0"/>
            </a:endParaRPr>
          </a:p>
        </p:txBody>
      </p:sp>
      <p:cxnSp>
        <p:nvCxnSpPr>
          <p:cNvPr id="17" name="Straight Connector 16">
            <a:extLst>
              <a:ext uri="{FF2B5EF4-FFF2-40B4-BE49-F238E27FC236}">
                <a16:creationId xmlns:a16="http://schemas.microsoft.com/office/drawing/2014/main" id="{6B6AB9FE-39B9-0DBE-4DB1-48A9E917D73E}"/>
              </a:ext>
            </a:extLst>
          </p:cNvPr>
          <p:cNvCxnSpPr/>
          <p:nvPr/>
        </p:nvCxnSpPr>
        <p:spPr>
          <a:xfrm>
            <a:off x="6326808" y="1004221"/>
            <a:ext cx="0" cy="5792057"/>
          </a:xfrm>
          <a:prstGeom prst="line">
            <a:avLst/>
          </a:prstGeom>
          <a:ln>
            <a:solidFill>
              <a:schemeClr val="bg2">
                <a:lumMod val="90000"/>
              </a:schemeClr>
            </a:solidFill>
          </a:ln>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AA7B62C7-4DF5-CBB8-9B6B-70B421BF18E2}"/>
              </a:ext>
            </a:extLst>
          </p:cNvPr>
          <p:cNvSpPr txBox="1"/>
          <p:nvPr/>
        </p:nvSpPr>
        <p:spPr>
          <a:xfrm>
            <a:off x="3534836" y="1618845"/>
            <a:ext cx="2668755" cy="2577629"/>
          </a:xfrm>
          <a:prstGeom prst="rect">
            <a:avLst/>
          </a:prstGeom>
          <a:noFill/>
        </p:spPr>
        <p:txBody>
          <a:bodyPr wrap="square">
            <a:spAutoFit/>
          </a:bodyPr>
          <a:lstStyle/>
          <a:p>
            <a:pPr algn="just"/>
            <a:r>
              <a:rPr lang="ru-RU" sz="950" dirty="0">
                <a:latin typeface="Arial" panose="020B0604020202020204" pitchFamily="34" charset="0"/>
                <a:ea typeface="Arial" panose="020B0604020202020204" pitchFamily="34" charset="0"/>
              </a:rPr>
              <a:t>Саланы дамыту арнайы жабдықтарға сұраныстың өсуі есебінен, атап айтқанда Теңіз, Қарашығанақ және Қашаған сияқты ірі кен орындарын игеру және кеңейту есебінен қамтамасыз етілген. 2025 жылдың қаңтарынан қарашасына дейін мұнай және газ конденсатын өндіру өткен жылдың сәйкес кезеңімен салыстырғанда </a:t>
            </a:r>
            <a:r>
              <a:rPr lang="ru-RU" sz="950" b="1" dirty="0">
                <a:latin typeface="Arial" panose="020B0604020202020204" pitchFamily="34" charset="0"/>
                <a:ea typeface="Arial" panose="020B0604020202020204" pitchFamily="34" charset="0"/>
              </a:rPr>
              <a:t>14,1%</a:t>
            </a:r>
            <a:r>
              <a:rPr lang="ru-RU" sz="950" dirty="0">
                <a:latin typeface="Arial" panose="020B0604020202020204" pitchFamily="34" charset="0"/>
                <a:ea typeface="Arial" panose="020B0604020202020204" pitchFamily="34" charset="0"/>
              </a:rPr>
              <a:t>-ға ұлғайып, </a:t>
            </a:r>
            <a:r>
              <a:rPr lang="ru-RU" sz="950" b="1" dirty="0">
                <a:latin typeface="Arial" panose="020B0604020202020204" pitchFamily="34" charset="0"/>
                <a:ea typeface="Arial" panose="020B0604020202020204" pitchFamily="34" charset="0"/>
              </a:rPr>
              <a:t>91,9 млн тоннаға</a:t>
            </a:r>
            <a:r>
              <a:rPr lang="ru-RU" sz="950" dirty="0">
                <a:latin typeface="Arial" panose="020B0604020202020204" pitchFamily="34" charset="0"/>
                <a:ea typeface="Arial" panose="020B0604020202020204" pitchFamily="34" charset="0"/>
              </a:rPr>
              <a:t> жетті. 2025 жылдың соңына қарай жалпы өндіру көлемі </a:t>
            </a:r>
            <a:r>
              <a:rPr lang="ru-RU" sz="950" b="1" dirty="0">
                <a:latin typeface="Arial" panose="020B0604020202020204" pitchFamily="34" charset="0"/>
                <a:ea typeface="Arial" panose="020B0604020202020204" pitchFamily="34" charset="0"/>
              </a:rPr>
              <a:t>96,2 млн тоннаға </a:t>
            </a:r>
            <a:r>
              <a:rPr lang="ru-RU" sz="950" dirty="0">
                <a:latin typeface="Arial" panose="020B0604020202020204" pitchFamily="34" charset="0"/>
                <a:ea typeface="Arial" panose="020B0604020202020204" pitchFamily="34" charset="0"/>
              </a:rPr>
              <a:t>жетеді деп күтілуде, 2026 жылдан бастап негізгі кен орындарындағы ірі көлемді жобаларды қолдау кезінде жыл сайынғы өндіру көлемі </a:t>
            </a:r>
            <a:r>
              <a:rPr lang="ru-RU" sz="950" b="1" dirty="0">
                <a:latin typeface="Arial" panose="020B0604020202020204" pitchFamily="34" charset="0"/>
                <a:ea typeface="Arial" panose="020B0604020202020204" pitchFamily="34" charset="0"/>
              </a:rPr>
              <a:t>100 млн тоннадан </a:t>
            </a:r>
            <a:r>
              <a:rPr lang="ru-RU" sz="950" dirty="0">
                <a:latin typeface="Arial" panose="020B0604020202020204" pitchFamily="34" charset="0"/>
                <a:ea typeface="Arial" panose="020B0604020202020204" pitchFamily="34" charset="0"/>
              </a:rPr>
              <a:t>асады деп күтілуде.</a:t>
            </a:r>
            <a:r>
              <a:rPr lang="en-US" sz="950" dirty="0">
                <a:effectLst/>
                <a:latin typeface="Arial" panose="020B0604020202020204" pitchFamily="34" charset="0"/>
                <a:ea typeface="Arial" panose="020B0604020202020204" pitchFamily="34" charset="0"/>
              </a:rPr>
              <a:t> </a:t>
            </a:r>
            <a:r>
              <a:rPr lang="ru-RU" sz="950" dirty="0">
                <a:latin typeface="Arial" panose="020B0604020202020204" pitchFamily="34" charset="0"/>
                <a:ea typeface="Arial" panose="020B0604020202020204" pitchFamily="34" charset="0"/>
              </a:rPr>
              <a:t>2-1 Графикте соңғы он жылдағы мұнай және газ конденсатын өндіру серпіні көрсетілген.</a:t>
            </a:r>
            <a:endParaRPr lang="en-US" sz="950" dirty="0">
              <a:effectLst/>
              <a:latin typeface="Arial" panose="020B0604020202020204" pitchFamily="34" charset="0"/>
              <a:ea typeface="Arial" panose="020B0604020202020204" pitchFamily="34" charset="0"/>
            </a:endParaRPr>
          </a:p>
        </p:txBody>
      </p:sp>
      <p:sp>
        <p:nvSpPr>
          <p:cNvPr id="19" name="TextBox 18">
            <a:extLst>
              <a:ext uri="{FF2B5EF4-FFF2-40B4-BE49-F238E27FC236}">
                <a16:creationId xmlns:a16="http://schemas.microsoft.com/office/drawing/2014/main" id="{0F52D174-84B8-F9A4-B4F7-E02139A6DF38}"/>
              </a:ext>
            </a:extLst>
          </p:cNvPr>
          <p:cNvSpPr txBox="1"/>
          <p:nvPr/>
        </p:nvSpPr>
        <p:spPr>
          <a:xfrm>
            <a:off x="6450026" y="3919212"/>
            <a:ext cx="5275996" cy="677108"/>
          </a:xfrm>
          <a:prstGeom prst="rect">
            <a:avLst/>
          </a:prstGeom>
          <a:noFill/>
        </p:spPr>
        <p:txBody>
          <a:bodyPr wrap="square">
            <a:spAutoFit/>
          </a:bodyPr>
          <a:lstStyle>
            <a:defPPr>
              <a:defRPr lang="ru-RU"/>
            </a:defPPr>
            <a:lvl1pPr algn="just">
              <a:defRPr sz="1050">
                <a:effectLst/>
                <a:latin typeface="Arial" panose="020B0604020202020204" pitchFamily="34" charset="0"/>
                <a:ea typeface="Arial" panose="020B0604020202020204" pitchFamily="34" charset="0"/>
              </a:defRPr>
            </a:lvl1pPr>
          </a:lstStyle>
          <a:p>
            <a:r>
              <a:rPr lang="ru-RU" sz="950" dirty="0"/>
              <a:t>Барлық жер қойнауын пайдаланушылар мен Операторлардың сатып алулары туралы деректерді салыстыру Операторлардың сатып алулары жалпы көлемнің едәуір үлесін құрайтынын көрсетеді, бірақ оқшаулаудың неғұрлым төмен деңгейін көрсетеді (2-2 және 2-3 Кестелерді қараңыз).</a:t>
            </a:r>
          </a:p>
        </p:txBody>
      </p:sp>
    </p:spTree>
    <p:extLst>
      <p:ext uri="{BB962C8B-B14F-4D97-AF65-F5344CB8AC3E}">
        <p14:creationId xmlns:p14="http://schemas.microsoft.com/office/powerpoint/2010/main" val="2322697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C2A25-A121-3816-82BB-BD55FCDAED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2CCF8-E378-4089-02EF-1EFD79FB88D3}"/>
              </a:ext>
            </a:extLst>
          </p:cNvPr>
          <p:cNvSpPr>
            <a:spLocks noGrp="1"/>
          </p:cNvSpPr>
          <p:nvPr>
            <p:ph type="title"/>
          </p:nvPr>
        </p:nvSpPr>
        <p:spPr>
          <a:xfrm>
            <a:off x="2339998" y="108000"/>
            <a:ext cx="9565485" cy="720000"/>
          </a:xfrm>
        </p:spPr>
        <p:txBody>
          <a:bodyPr/>
          <a:lstStyle/>
          <a:p>
            <a:r>
              <a:rPr lang="ru-RU" dirty="0"/>
              <a:t>Анализ отрасли нефтегазового машиностроения РК</a:t>
            </a:r>
          </a:p>
        </p:txBody>
      </p:sp>
      <p:sp>
        <p:nvSpPr>
          <p:cNvPr id="3" name="TextBox 2">
            <a:extLst>
              <a:ext uri="{FF2B5EF4-FFF2-40B4-BE49-F238E27FC236}">
                <a16:creationId xmlns:a16="http://schemas.microsoft.com/office/drawing/2014/main" id="{1E6960B0-E075-0AEA-8368-A2C072444107}"/>
              </a:ext>
            </a:extLst>
          </p:cNvPr>
          <p:cNvSpPr txBox="1"/>
          <p:nvPr/>
        </p:nvSpPr>
        <p:spPr>
          <a:xfrm>
            <a:off x="385126" y="992043"/>
            <a:ext cx="5818465" cy="677108"/>
          </a:xfrm>
          <a:prstGeom prst="rect">
            <a:avLst/>
          </a:prstGeom>
          <a:noFill/>
        </p:spPr>
        <p:txBody>
          <a:bodyPr wrap="square">
            <a:spAutoFit/>
          </a:bodyPr>
          <a:lstStyle/>
          <a:p>
            <a:pPr algn="just"/>
            <a:r>
              <a:rPr lang="kk-KZ" sz="950" dirty="0">
                <a:latin typeface="Arial" panose="020B0604020202020204" pitchFamily="34" charset="0"/>
                <a:ea typeface="Arial" panose="020B0604020202020204" pitchFamily="34" charset="0"/>
              </a:rPr>
              <a:t>Отрасль н</a:t>
            </a:r>
            <a:r>
              <a:rPr lang="ru-RU" sz="950" dirty="0">
                <a:latin typeface="Arial" panose="020B0604020202020204" pitchFamily="34" charset="0"/>
                <a:ea typeface="Arial" panose="020B0604020202020204" pitchFamily="34" charset="0"/>
              </a:rPr>
              <a:t>ефтегазового машиностроения включает в себя проектирование, производство, сборку и обслуживание оборудования для всей цепочки нефтегазовой отрасли: от разведки и бурения до добычи, транспортировки, переработки и хранения. Данная отрасль обеспечивает технологическую базу для промышленности, включая тяжелое и высокоточное машиностроение</a:t>
            </a:r>
            <a:r>
              <a:rPr lang="en-US" sz="950" dirty="0">
                <a:effectLst/>
                <a:latin typeface="Arial" panose="020B0604020202020204" pitchFamily="34" charset="0"/>
                <a:ea typeface="Arial" panose="020B0604020202020204" pitchFamily="34" charset="0"/>
              </a:rPr>
              <a:t>.</a:t>
            </a:r>
          </a:p>
        </p:txBody>
      </p:sp>
      <p:sp>
        <p:nvSpPr>
          <p:cNvPr id="4" name="TextBox 3">
            <a:extLst>
              <a:ext uri="{FF2B5EF4-FFF2-40B4-BE49-F238E27FC236}">
                <a16:creationId xmlns:a16="http://schemas.microsoft.com/office/drawing/2014/main" id="{BA7C8AD4-F0CA-8DBB-8E0C-D208878DCB35}"/>
              </a:ext>
            </a:extLst>
          </p:cNvPr>
          <p:cNvSpPr txBox="1"/>
          <p:nvPr/>
        </p:nvSpPr>
        <p:spPr>
          <a:xfrm>
            <a:off x="385126" y="3210020"/>
            <a:ext cx="3149705" cy="646331"/>
          </a:xfrm>
          <a:prstGeom prst="rect">
            <a:avLst/>
          </a:prstGeom>
          <a:noFill/>
        </p:spPr>
        <p:txBody>
          <a:bodyPr wrap="square">
            <a:spAutoFit/>
          </a:bodyPr>
          <a:lstStyle/>
          <a:p>
            <a:r>
              <a:rPr lang="ru-RU" sz="800" b="1" dirty="0">
                <a:solidFill>
                  <a:schemeClr val="bg2">
                    <a:lumMod val="50000"/>
                  </a:schemeClr>
                </a:solidFill>
                <a:latin typeface="Arial" panose="020B0604020202020204" pitchFamily="34" charset="0"/>
                <a:ea typeface="Arial" panose="020B0604020202020204" pitchFamily="34" charset="0"/>
              </a:rPr>
              <a:t>График 2-1. Объем добычи нефти и газового конденсата в Казахстане, млн тонн</a:t>
            </a:r>
          </a:p>
          <a:p>
            <a:endParaRPr lang="en-US" sz="800" dirty="0">
              <a:solidFill>
                <a:schemeClr val="bg2">
                  <a:lumMod val="50000"/>
                </a:schemeClr>
              </a:solidFill>
              <a:effectLst/>
              <a:latin typeface="Arial" panose="020B0604020202020204" pitchFamily="34" charset="0"/>
              <a:ea typeface="Arial" panose="020B0604020202020204" pitchFamily="34" charset="0"/>
            </a:endParaRPr>
          </a:p>
          <a:p>
            <a:r>
              <a:rPr lang="ru-RU" sz="600" i="1" dirty="0">
                <a:solidFill>
                  <a:schemeClr val="bg2">
                    <a:lumMod val="50000"/>
                  </a:schemeClr>
                </a:solidFill>
                <a:effectLst/>
                <a:latin typeface="Arial" panose="020B0604020202020204" pitchFamily="34" charset="0"/>
                <a:ea typeface="Arial" panose="020B0604020202020204" pitchFamily="34" charset="0"/>
              </a:rPr>
              <a:t>Источник</a:t>
            </a:r>
            <a:r>
              <a:rPr lang="en-US" sz="600" i="1" dirty="0">
                <a:solidFill>
                  <a:schemeClr val="bg2">
                    <a:lumMod val="50000"/>
                  </a:schemeClr>
                </a:solidFill>
                <a:effectLst/>
                <a:latin typeface="Arial" panose="020B0604020202020204" pitchFamily="34" charset="0"/>
                <a:ea typeface="Arial" panose="020B0604020202020204" pitchFamily="34" charset="0"/>
              </a:rPr>
              <a:t>: </a:t>
            </a:r>
            <a:r>
              <a:rPr lang="ru-RU" sz="600" i="1" dirty="0">
                <a:solidFill>
                  <a:schemeClr val="bg2">
                    <a:lumMod val="50000"/>
                  </a:schemeClr>
                </a:solidFill>
                <a:effectLst/>
                <a:latin typeface="Arial" panose="020B0604020202020204" pitchFamily="34" charset="0"/>
                <a:ea typeface="Arial" panose="020B0604020202020204" pitchFamily="34" charset="0"/>
              </a:rPr>
              <a:t>Бюро национальной статистики АСПиР РК</a:t>
            </a:r>
            <a:endParaRPr lang="en-US" sz="600" i="1" dirty="0">
              <a:solidFill>
                <a:schemeClr val="bg2">
                  <a:lumMod val="50000"/>
                </a:schemeClr>
              </a:solidFill>
              <a:effectLst/>
              <a:latin typeface="Arial" panose="020B0604020202020204" pitchFamily="34" charset="0"/>
              <a:ea typeface="Arial" panose="020B0604020202020204" pitchFamily="34" charset="0"/>
            </a:endParaRPr>
          </a:p>
          <a:p>
            <a:r>
              <a:rPr lang="ru-RU" sz="600" i="1" dirty="0">
                <a:solidFill>
                  <a:schemeClr val="bg2">
                    <a:lumMod val="50000"/>
                  </a:schemeClr>
                </a:solidFill>
                <a:effectLst/>
                <a:latin typeface="Arial" panose="020B0604020202020204" pitchFamily="34" charset="0"/>
                <a:ea typeface="Arial" panose="020B0604020202020204" pitchFamily="34" charset="0"/>
              </a:rPr>
              <a:t>Заметка</a:t>
            </a:r>
            <a:r>
              <a:rPr lang="en-US" sz="600" i="1" dirty="0">
                <a:solidFill>
                  <a:schemeClr val="bg2">
                    <a:lumMod val="50000"/>
                  </a:schemeClr>
                </a:solidFill>
                <a:effectLst/>
                <a:latin typeface="Arial" panose="020B0604020202020204" pitchFamily="34" charset="0"/>
                <a:ea typeface="Arial" panose="020B0604020202020204" pitchFamily="34" charset="0"/>
              </a:rPr>
              <a:t>: </a:t>
            </a:r>
            <a:r>
              <a:rPr lang="ru-RU" sz="600" i="1" dirty="0">
                <a:solidFill>
                  <a:schemeClr val="bg2">
                    <a:lumMod val="50000"/>
                  </a:schemeClr>
                </a:solidFill>
                <a:latin typeface="Arial" panose="020B0604020202020204" pitchFamily="34" charset="0"/>
                <a:ea typeface="Arial" panose="020B0604020202020204" pitchFamily="34" charset="0"/>
              </a:rPr>
              <a:t>Данные на 2025 год прогнозные</a:t>
            </a:r>
            <a:endParaRPr lang="en-US" sz="600" i="1" dirty="0">
              <a:solidFill>
                <a:schemeClr val="bg2">
                  <a:lumMod val="50000"/>
                </a:schemeClr>
              </a:solidFill>
              <a:effectLst/>
              <a:latin typeface="Arial" panose="020B0604020202020204" pitchFamily="34" charset="0"/>
              <a:ea typeface="Arial" panose="020B0604020202020204" pitchFamily="34" charset="0"/>
            </a:endParaRPr>
          </a:p>
        </p:txBody>
      </p:sp>
      <p:sp>
        <p:nvSpPr>
          <p:cNvPr id="5" name="TextBox 4">
            <a:extLst>
              <a:ext uri="{FF2B5EF4-FFF2-40B4-BE49-F238E27FC236}">
                <a16:creationId xmlns:a16="http://schemas.microsoft.com/office/drawing/2014/main" id="{C049D227-5FD8-1EB3-9F5A-0B23D96B7E66}"/>
              </a:ext>
            </a:extLst>
          </p:cNvPr>
          <p:cNvSpPr txBox="1"/>
          <p:nvPr/>
        </p:nvSpPr>
        <p:spPr>
          <a:xfrm>
            <a:off x="6454046" y="1924063"/>
            <a:ext cx="5275996" cy="1115690"/>
          </a:xfrm>
          <a:prstGeom prst="rect">
            <a:avLst/>
          </a:prstGeom>
          <a:noFill/>
        </p:spPr>
        <p:txBody>
          <a:bodyPr wrap="square">
            <a:spAutoFit/>
          </a:bodyPr>
          <a:lstStyle>
            <a:defPPr>
              <a:defRPr lang="ru-RU"/>
            </a:defPPr>
            <a:lvl1pPr algn="just">
              <a:defRPr sz="1050">
                <a:effectLst/>
                <a:latin typeface="Arial" panose="020B0604020202020204" pitchFamily="34" charset="0"/>
                <a:ea typeface="Arial" panose="020B0604020202020204" pitchFamily="34" charset="0"/>
              </a:defRPr>
            </a:lvl1pPr>
          </a:lstStyle>
          <a:p>
            <a:r>
              <a:rPr lang="ru-RU" sz="950" dirty="0"/>
              <a:t>Значительную роль в развитии нефтегазового сектора страны играют Операторы трех крупнейших месторождений (ТШО, КПО и </a:t>
            </a:r>
            <a:r>
              <a:rPr lang="en-US" sz="950" dirty="0"/>
              <a:t>NCOC</a:t>
            </a:r>
            <a:r>
              <a:rPr lang="ru-RU" sz="950" dirty="0"/>
              <a:t>), на долю которых приходится около </a:t>
            </a:r>
            <a:r>
              <a:rPr lang="ru-RU" sz="950" b="1" dirty="0"/>
              <a:t>65%</a:t>
            </a:r>
            <a:r>
              <a:rPr lang="ru-RU" sz="950" dirty="0"/>
              <a:t> от общей добычи нефти в Казахстане. Кроме того, эти крупные операторы являются крупнейшими потребителями товаров, работ и услуг (ТРУ) в энергетическом секторе Казахстана.</a:t>
            </a:r>
            <a:r>
              <a:rPr lang="en-US" sz="950" dirty="0"/>
              <a:t> </a:t>
            </a:r>
            <a:r>
              <a:rPr lang="ru-RU" sz="950" dirty="0"/>
              <a:t>За первые девять месяцев 2025 года объем закупа Операторами ТРУ составил </a:t>
            </a:r>
            <a:r>
              <a:rPr lang="ru-RU" sz="950" b="1" dirty="0"/>
              <a:t>2,533 трлн тенге</a:t>
            </a:r>
            <a:r>
              <a:rPr lang="ru-RU" sz="950" dirty="0"/>
              <a:t>, что составляет более 65% от общего объема закупок всеми недропользователями (см. Таблицу 2-1).</a:t>
            </a:r>
            <a:endParaRPr lang="en-US" sz="950" dirty="0"/>
          </a:p>
        </p:txBody>
      </p:sp>
      <p:sp>
        <p:nvSpPr>
          <p:cNvPr id="6" name="TextBox 5">
            <a:extLst>
              <a:ext uri="{FF2B5EF4-FFF2-40B4-BE49-F238E27FC236}">
                <a16:creationId xmlns:a16="http://schemas.microsoft.com/office/drawing/2014/main" id="{2B81E6DB-432D-D2E7-1F78-5F4C0A339337}"/>
              </a:ext>
            </a:extLst>
          </p:cNvPr>
          <p:cNvSpPr txBox="1"/>
          <p:nvPr/>
        </p:nvSpPr>
        <p:spPr>
          <a:xfrm>
            <a:off x="10274168" y="1222155"/>
            <a:ext cx="1531994" cy="630942"/>
          </a:xfrm>
          <a:prstGeom prst="rect">
            <a:avLst/>
          </a:prstGeom>
          <a:noFill/>
        </p:spPr>
        <p:txBody>
          <a:bodyPr wrap="square">
            <a:spAutoFit/>
          </a:bodyPr>
          <a:lstStyle>
            <a:defPPr>
              <a:defRPr lang="ru-RU"/>
            </a:defPPr>
            <a:lvl1pPr algn="ctr">
              <a:defRPr sz="1000" b="1">
                <a:solidFill>
                  <a:schemeClr val="bg2">
                    <a:lumMod val="50000"/>
                  </a:schemeClr>
                </a:solidFill>
                <a:effectLst/>
                <a:latin typeface="Arial" panose="020B0604020202020204" pitchFamily="34" charset="0"/>
                <a:ea typeface="Arial" panose="020B0604020202020204" pitchFamily="34" charset="0"/>
              </a:defRPr>
            </a:lvl1pPr>
          </a:lstStyle>
          <a:p>
            <a:pPr algn="l"/>
            <a:r>
              <a:rPr lang="ru-RU" sz="700" dirty="0"/>
              <a:t>Таблица</a:t>
            </a:r>
            <a:r>
              <a:rPr lang="en-US" sz="700" dirty="0"/>
              <a:t> 2-1.</a:t>
            </a:r>
            <a:r>
              <a:rPr lang="ru-RU" sz="700" dirty="0"/>
              <a:t> Закуп ТРУ по недропользователям за </a:t>
            </a:r>
            <a:r>
              <a:rPr lang="en-US" sz="700" dirty="0"/>
              <a:t>9</a:t>
            </a:r>
            <a:r>
              <a:rPr lang="ru-RU" sz="700" dirty="0"/>
              <a:t> мес. </a:t>
            </a:r>
            <a:r>
              <a:rPr lang="en-US" sz="700" dirty="0"/>
              <a:t>2025</a:t>
            </a:r>
            <a:r>
              <a:rPr lang="ru-RU" sz="700" dirty="0"/>
              <a:t> г.</a:t>
            </a:r>
          </a:p>
          <a:p>
            <a:pPr algn="l"/>
            <a:endParaRPr lang="en-US" sz="700" dirty="0"/>
          </a:p>
          <a:p>
            <a:pPr algn="l"/>
            <a:r>
              <a:rPr lang="ru-RU" sz="700" b="0" i="1" dirty="0"/>
              <a:t>Источник</a:t>
            </a:r>
            <a:r>
              <a:rPr lang="en-US" sz="700" b="0" i="1" dirty="0"/>
              <a:t>: IMBC</a:t>
            </a:r>
          </a:p>
        </p:txBody>
      </p:sp>
      <p:sp>
        <p:nvSpPr>
          <p:cNvPr id="7" name="TextBox 6">
            <a:extLst>
              <a:ext uri="{FF2B5EF4-FFF2-40B4-BE49-F238E27FC236}">
                <a16:creationId xmlns:a16="http://schemas.microsoft.com/office/drawing/2014/main" id="{9F90E431-EC66-2AA3-56C5-CE9B999C258E}"/>
              </a:ext>
            </a:extLst>
          </p:cNvPr>
          <p:cNvSpPr txBox="1"/>
          <p:nvPr/>
        </p:nvSpPr>
        <p:spPr>
          <a:xfrm>
            <a:off x="10418174" y="3130965"/>
            <a:ext cx="1387991" cy="738664"/>
          </a:xfrm>
          <a:prstGeom prst="rect">
            <a:avLst/>
          </a:prstGeom>
          <a:noFill/>
        </p:spPr>
        <p:txBody>
          <a:bodyPr wrap="square">
            <a:spAutoFit/>
          </a:bodyPr>
          <a:lstStyle>
            <a:defPPr>
              <a:defRPr lang="ru-RU"/>
            </a:defPPr>
            <a:lvl1pPr>
              <a:defRPr sz="1000" b="1">
                <a:solidFill>
                  <a:schemeClr val="bg2">
                    <a:lumMod val="50000"/>
                  </a:schemeClr>
                </a:solidFill>
                <a:effectLst/>
                <a:latin typeface="Arial" panose="020B0604020202020204" pitchFamily="34" charset="0"/>
                <a:ea typeface="Arial" panose="020B0604020202020204" pitchFamily="34" charset="0"/>
              </a:defRPr>
            </a:lvl1pPr>
          </a:lstStyle>
          <a:p>
            <a:r>
              <a:rPr lang="ru-RU" sz="700" dirty="0"/>
              <a:t>Таблица</a:t>
            </a:r>
            <a:r>
              <a:rPr lang="en-US" sz="700" dirty="0"/>
              <a:t> 2-</a:t>
            </a:r>
            <a:r>
              <a:rPr lang="ru-RU" sz="700" dirty="0"/>
              <a:t>2</a:t>
            </a:r>
            <a:r>
              <a:rPr lang="en-US" sz="700" dirty="0"/>
              <a:t>.</a:t>
            </a:r>
            <a:r>
              <a:rPr lang="ru-RU" sz="700" dirty="0"/>
              <a:t> Закуп ТРУ и доля ВЦ недропользователей за </a:t>
            </a:r>
            <a:r>
              <a:rPr lang="en-US" sz="700" dirty="0"/>
              <a:t>9 </a:t>
            </a:r>
            <a:r>
              <a:rPr lang="ru-RU" sz="700" dirty="0"/>
              <a:t>мес.</a:t>
            </a:r>
            <a:r>
              <a:rPr lang="en-US" sz="700" dirty="0"/>
              <a:t> 2025</a:t>
            </a:r>
            <a:r>
              <a:rPr lang="ru-RU" sz="700" dirty="0"/>
              <a:t> г.</a:t>
            </a:r>
          </a:p>
          <a:p>
            <a:endParaRPr lang="en-US" sz="700" dirty="0"/>
          </a:p>
          <a:p>
            <a:r>
              <a:rPr lang="ru-RU" sz="700" b="0" i="1" dirty="0"/>
              <a:t>Источник</a:t>
            </a:r>
            <a:r>
              <a:rPr lang="en-US" sz="700" b="0" i="1" dirty="0"/>
              <a:t>: IMBC</a:t>
            </a:r>
          </a:p>
        </p:txBody>
      </p:sp>
      <p:pic>
        <p:nvPicPr>
          <p:cNvPr id="8" name="Picture 7">
            <a:extLst>
              <a:ext uri="{FF2B5EF4-FFF2-40B4-BE49-F238E27FC236}">
                <a16:creationId xmlns:a16="http://schemas.microsoft.com/office/drawing/2014/main" id="{DAC85B96-3C32-0B08-95D7-465ECA423CB5}"/>
              </a:ext>
            </a:extLst>
          </p:cNvPr>
          <p:cNvPicPr>
            <a:picLocks noChangeAspect="1"/>
          </p:cNvPicPr>
          <p:nvPr/>
        </p:nvPicPr>
        <p:blipFill>
          <a:blip r:embed="rId2"/>
          <a:stretch>
            <a:fillRect/>
          </a:stretch>
        </p:blipFill>
        <p:spPr>
          <a:xfrm>
            <a:off x="385127" y="1783371"/>
            <a:ext cx="3149708" cy="1421729"/>
          </a:xfrm>
          <a:prstGeom prst="rect">
            <a:avLst/>
          </a:prstGeom>
        </p:spPr>
      </p:pic>
      <p:graphicFrame>
        <p:nvGraphicFramePr>
          <p:cNvPr id="9" name="Table 8">
            <a:extLst>
              <a:ext uri="{FF2B5EF4-FFF2-40B4-BE49-F238E27FC236}">
                <a16:creationId xmlns:a16="http://schemas.microsoft.com/office/drawing/2014/main" id="{739460BB-39CC-542E-4B5D-864D3C7794DD}"/>
              </a:ext>
            </a:extLst>
          </p:cNvPr>
          <p:cNvGraphicFramePr>
            <a:graphicFrameLocks noGrp="1"/>
          </p:cNvGraphicFramePr>
          <p:nvPr/>
        </p:nvGraphicFramePr>
        <p:xfrm>
          <a:off x="6530176" y="1002777"/>
          <a:ext cx="3744000" cy="850320"/>
        </p:xfrm>
        <a:graphic>
          <a:graphicData uri="http://schemas.openxmlformats.org/drawingml/2006/table">
            <a:tbl>
              <a:tblPr firstRow="1" firstCol="1" bandRow="1">
                <a:tableStyleId>{F5AB1C69-6EDB-4FF4-983F-18BD219EF322}</a:tableStyleId>
              </a:tblPr>
              <a:tblGrid>
                <a:gridCol w="1332000">
                  <a:extLst>
                    <a:ext uri="{9D8B030D-6E8A-4147-A177-3AD203B41FA5}">
                      <a16:colId xmlns:a16="http://schemas.microsoft.com/office/drawing/2014/main" val="3505363694"/>
                    </a:ext>
                  </a:extLst>
                </a:gridCol>
                <a:gridCol w="1548000">
                  <a:extLst>
                    <a:ext uri="{9D8B030D-6E8A-4147-A177-3AD203B41FA5}">
                      <a16:colId xmlns:a16="http://schemas.microsoft.com/office/drawing/2014/main" val="1513338995"/>
                    </a:ext>
                  </a:extLst>
                </a:gridCol>
                <a:gridCol w="864000">
                  <a:extLst>
                    <a:ext uri="{9D8B030D-6E8A-4147-A177-3AD203B41FA5}">
                      <a16:colId xmlns:a16="http://schemas.microsoft.com/office/drawing/2014/main" val="4187287857"/>
                    </a:ext>
                  </a:extLst>
                </a:gridCol>
              </a:tblGrid>
              <a:tr h="182880">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Недропользователь</a:t>
                      </a: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Общий объем закупа ТРУ</a:t>
                      </a:r>
                      <a:r>
                        <a:rPr lang="en-US" sz="900" dirty="0">
                          <a:solidFill>
                            <a:schemeClr val="tx1">
                              <a:lumMod val="75000"/>
                              <a:lumOff val="25000"/>
                            </a:schemeClr>
                          </a:solidFill>
                          <a:effectLst/>
                          <a:latin typeface="Arial" panose="020B0604020202020204" pitchFamily="34" charset="0"/>
                          <a:cs typeface="Arial" panose="020B0604020202020204" pitchFamily="34" charset="0"/>
                        </a:rPr>
                        <a:t>,</a:t>
                      </a:r>
                      <a:r>
                        <a:rPr lang="ru-RU" sz="900" dirty="0">
                          <a:solidFill>
                            <a:schemeClr val="tx1">
                              <a:lumMod val="75000"/>
                              <a:lumOff val="25000"/>
                            </a:schemeClr>
                          </a:solidFill>
                          <a:effectLst/>
                          <a:latin typeface="Arial" panose="020B0604020202020204" pitchFamily="34" charset="0"/>
                          <a:cs typeface="Arial" panose="020B0604020202020204" pitchFamily="34" charset="0"/>
                        </a:rPr>
                        <a:t> в млрд тенге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Доля</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75769913"/>
                  </a:ext>
                </a:extLst>
              </a:tr>
              <a:tr h="144000">
                <a:tc>
                  <a:txBody>
                    <a:bodyPr/>
                    <a:lstStyle/>
                    <a:p>
                      <a:pPr marL="0" marR="0">
                        <a:buNone/>
                      </a:pPr>
                      <a:r>
                        <a:rPr lang="ru-RU" sz="900" b="1" dirty="0">
                          <a:solidFill>
                            <a:schemeClr val="tx1">
                              <a:lumMod val="75000"/>
                              <a:lumOff val="25000"/>
                            </a:schemeClr>
                          </a:solidFill>
                          <a:effectLst/>
                          <a:latin typeface="Arial" panose="020B0604020202020204" pitchFamily="34" charset="0"/>
                          <a:cs typeface="Arial" panose="020B0604020202020204" pitchFamily="34" charset="0"/>
                        </a:rPr>
                        <a:t>Все недропольз.</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3 882.6</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100.00%</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737887620"/>
                  </a:ext>
                </a:extLst>
              </a:tr>
              <a:tr h="144000">
                <a:tc>
                  <a:txBody>
                    <a:bodyPr/>
                    <a:lstStyle/>
                    <a:p>
                      <a:pPr marL="0" marR="0">
                        <a:buNone/>
                      </a:pPr>
                      <a:r>
                        <a:rPr lang="ru-RU" sz="900" b="0" dirty="0">
                          <a:solidFill>
                            <a:schemeClr val="tx1">
                              <a:lumMod val="75000"/>
                              <a:lumOff val="25000"/>
                            </a:schemeClr>
                          </a:solidFill>
                          <a:effectLst/>
                          <a:latin typeface="Arial" panose="020B0604020202020204" pitchFamily="34" charset="0"/>
                          <a:cs typeface="Arial" panose="020B0604020202020204" pitchFamily="34" charset="0"/>
                        </a:rPr>
                        <a:t>ТШО</a:t>
                      </a:r>
                      <a:r>
                        <a:rPr lang="en-US" sz="900" b="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b="0" dirty="0">
                          <a:solidFill>
                            <a:schemeClr val="tx1">
                              <a:lumMod val="75000"/>
                              <a:lumOff val="25000"/>
                            </a:schemeClr>
                          </a:solidFill>
                          <a:effectLst/>
                          <a:latin typeface="Arial" panose="020B0604020202020204" pitchFamily="34" charset="0"/>
                          <a:cs typeface="Arial" panose="020B0604020202020204" pitchFamily="34" charset="0"/>
                        </a:rPr>
                        <a:t>КПО</a:t>
                      </a:r>
                      <a:r>
                        <a:rPr lang="en-US" sz="900" b="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b="0" dirty="0">
                          <a:solidFill>
                            <a:schemeClr val="tx1">
                              <a:lumMod val="75000"/>
                              <a:lumOff val="25000"/>
                            </a:schemeClr>
                          </a:solidFill>
                          <a:effectLst/>
                          <a:latin typeface="Arial" panose="020B0604020202020204" pitchFamily="34" charset="0"/>
                          <a:cs typeface="Arial" panose="020B0604020202020204" pitchFamily="34" charset="0"/>
                        </a:rPr>
                        <a:t>и </a:t>
                      </a:r>
                      <a:r>
                        <a:rPr lang="en-US" sz="900" b="0" dirty="0">
                          <a:solidFill>
                            <a:schemeClr val="tx1">
                              <a:lumMod val="75000"/>
                              <a:lumOff val="25000"/>
                            </a:schemeClr>
                          </a:solidFill>
                          <a:effectLst/>
                          <a:latin typeface="Arial" panose="020B0604020202020204" pitchFamily="34" charset="0"/>
                          <a:cs typeface="Arial" panose="020B0604020202020204" pitchFamily="34" charset="0"/>
                        </a:rPr>
                        <a:t>NCOC</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2 533.5</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65.25%</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975329161"/>
                  </a:ext>
                </a:extLst>
              </a:tr>
              <a:tr h="144000">
                <a:tc>
                  <a:txBody>
                    <a:bodyPr/>
                    <a:lstStyle/>
                    <a:p>
                      <a:pPr marL="0" marR="0">
                        <a:buNone/>
                      </a:pPr>
                      <a:r>
                        <a:rPr lang="ru-RU" sz="900" b="0" dirty="0">
                          <a:solidFill>
                            <a:schemeClr val="tx1">
                              <a:lumMod val="75000"/>
                              <a:lumOff val="25000"/>
                            </a:schemeClr>
                          </a:solidFill>
                          <a:effectLst/>
                          <a:latin typeface="Arial" panose="020B0604020202020204" pitchFamily="34" charset="0"/>
                          <a:cs typeface="Arial" panose="020B0604020202020204" pitchFamily="34" charset="0"/>
                        </a:rPr>
                        <a:t>КМГ</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774.9</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19.96%</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55502226"/>
                  </a:ext>
                </a:extLst>
              </a:tr>
              <a:tr h="144000">
                <a:tc>
                  <a:txBody>
                    <a:bodyPr/>
                    <a:lstStyle/>
                    <a:p>
                      <a:pPr marL="0" marR="0">
                        <a:buNone/>
                      </a:pPr>
                      <a:r>
                        <a:rPr lang="ru-RU" sz="900" b="0" dirty="0">
                          <a:solidFill>
                            <a:schemeClr val="tx1">
                              <a:lumMod val="75000"/>
                              <a:lumOff val="25000"/>
                            </a:schemeClr>
                          </a:solidFill>
                          <a:effectLst/>
                          <a:latin typeface="Arial" panose="020B0604020202020204" pitchFamily="34" charset="0"/>
                          <a:cs typeface="Arial" panose="020B0604020202020204" pitchFamily="34" charset="0"/>
                        </a:rPr>
                        <a:t>Другие недропольз.</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a:solidFill>
                            <a:schemeClr val="tx1">
                              <a:lumMod val="75000"/>
                              <a:lumOff val="25000"/>
                            </a:schemeClr>
                          </a:solidFill>
                          <a:effectLst/>
                          <a:latin typeface="Arial" panose="020B0604020202020204" pitchFamily="34" charset="0"/>
                          <a:cs typeface="Arial" panose="020B0604020202020204" pitchFamily="34" charset="0"/>
                        </a:rPr>
                        <a:t>574.2</a:t>
                      </a:r>
                      <a:endParaRPr lang="ru-RU" sz="90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14.79%</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6200520"/>
                  </a:ext>
                </a:extLst>
              </a:tr>
            </a:tbl>
          </a:graphicData>
        </a:graphic>
      </p:graphicFrame>
      <p:graphicFrame>
        <p:nvGraphicFramePr>
          <p:cNvPr id="10" name="Table 9">
            <a:extLst>
              <a:ext uri="{FF2B5EF4-FFF2-40B4-BE49-F238E27FC236}">
                <a16:creationId xmlns:a16="http://schemas.microsoft.com/office/drawing/2014/main" id="{38B9D6B9-F170-9FFA-3079-DF2525226CCC}"/>
              </a:ext>
            </a:extLst>
          </p:cNvPr>
          <p:cNvGraphicFramePr>
            <a:graphicFrameLocks noGrp="1"/>
          </p:cNvGraphicFramePr>
          <p:nvPr/>
        </p:nvGraphicFramePr>
        <p:xfrm>
          <a:off x="6530779" y="4562078"/>
          <a:ext cx="3888000" cy="728640"/>
        </p:xfrm>
        <a:graphic>
          <a:graphicData uri="http://schemas.openxmlformats.org/drawingml/2006/table">
            <a:tbl>
              <a:tblPr firstRow="1" firstCol="1" bandRow="1">
                <a:tableStyleId>{F5AB1C69-6EDB-4FF4-983F-18BD219EF322}</a:tableStyleId>
              </a:tblPr>
              <a:tblGrid>
                <a:gridCol w="720000">
                  <a:extLst>
                    <a:ext uri="{9D8B030D-6E8A-4147-A177-3AD203B41FA5}">
                      <a16:colId xmlns:a16="http://schemas.microsoft.com/office/drawing/2014/main" val="160244585"/>
                    </a:ext>
                  </a:extLst>
                </a:gridCol>
                <a:gridCol w="1260000">
                  <a:extLst>
                    <a:ext uri="{9D8B030D-6E8A-4147-A177-3AD203B41FA5}">
                      <a16:colId xmlns:a16="http://schemas.microsoft.com/office/drawing/2014/main" val="2423780815"/>
                    </a:ext>
                  </a:extLst>
                </a:gridCol>
                <a:gridCol w="1116000">
                  <a:extLst>
                    <a:ext uri="{9D8B030D-6E8A-4147-A177-3AD203B41FA5}">
                      <a16:colId xmlns:a16="http://schemas.microsoft.com/office/drawing/2014/main" val="722748322"/>
                    </a:ext>
                  </a:extLst>
                </a:gridCol>
                <a:gridCol w="792000">
                  <a:extLst>
                    <a:ext uri="{9D8B030D-6E8A-4147-A177-3AD203B41FA5}">
                      <a16:colId xmlns:a16="http://schemas.microsoft.com/office/drawing/2014/main" val="754218024"/>
                    </a:ext>
                  </a:extLst>
                </a:gridCol>
              </a:tblGrid>
              <a:tr h="180000">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Закупки</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Всего</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dirty="0">
                          <a:solidFill>
                            <a:schemeClr val="tx1">
                              <a:lumMod val="75000"/>
                              <a:lumOff val="25000"/>
                            </a:schemeClr>
                          </a:solidFill>
                          <a:effectLst/>
                          <a:latin typeface="Arial" panose="020B0604020202020204" pitchFamily="34" charset="0"/>
                          <a:cs typeface="Arial" panose="020B0604020202020204" pitchFamily="34" charset="0"/>
                        </a:rPr>
                        <a:t>в млрд тенге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ВЦ</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dirty="0">
                          <a:solidFill>
                            <a:schemeClr val="tx1">
                              <a:lumMod val="75000"/>
                              <a:lumOff val="25000"/>
                            </a:schemeClr>
                          </a:solidFill>
                          <a:effectLst/>
                          <a:latin typeface="Arial" panose="020B0604020202020204" pitchFamily="34" charset="0"/>
                          <a:cs typeface="Arial" panose="020B0604020202020204" pitchFamily="34" charset="0"/>
                        </a:rPr>
                        <a:t>в млрд тене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Доля ВЦ</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36202789"/>
                  </a:ext>
                </a:extLst>
              </a:tr>
              <a:tr h="91440">
                <a:tc>
                  <a:txBody>
                    <a:bodyPr/>
                    <a:lstStyle/>
                    <a:p>
                      <a:pPr marL="0" marR="0">
                        <a:buNone/>
                      </a:pPr>
                      <a:r>
                        <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Всего</a:t>
                      </a: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2 533.5 </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1 160.5 </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45.8%</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256838122"/>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Товары</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329.6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42.9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13.0%</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61859180"/>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Работы</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624.4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467.2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74.8%</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7298754"/>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Услуги</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a:solidFill>
                            <a:schemeClr val="tx1">
                              <a:lumMod val="75000"/>
                              <a:lumOff val="25000"/>
                            </a:schemeClr>
                          </a:solidFill>
                          <a:effectLst/>
                          <a:latin typeface="Arial" panose="020B0604020202020204" pitchFamily="34" charset="0"/>
                          <a:cs typeface="Arial" panose="020B0604020202020204" pitchFamily="34" charset="0"/>
                        </a:rPr>
                        <a:t>1 579.5 </a:t>
                      </a:r>
                      <a:endParaRPr lang="ru-RU" sz="90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650.4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41.2%</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219328602"/>
                  </a:ext>
                </a:extLst>
              </a:tr>
            </a:tbl>
          </a:graphicData>
        </a:graphic>
      </p:graphicFrame>
      <p:sp>
        <p:nvSpPr>
          <p:cNvPr id="11" name="TextBox 10">
            <a:extLst>
              <a:ext uri="{FF2B5EF4-FFF2-40B4-BE49-F238E27FC236}">
                <a16:creationId xmlns:a16="http://schemas.microsoft.com/office/drawing/2014/main" id="{BDBD1463-4076-6B16-8C9D-26E2B8C180C9}"/>
              </a:ext>
            </a:extLst>
          </p:cNvPr>
          <p:cNvSpPr txBox="1"/>
          <p:nvPr/>
        </p:nvSpPr>
        <p:spPr>
          <a:xfrm>
            <a:off x="6450026" y="5373401"/>
            <a:ext cx="5275996" cy="1261884"/>
          </a:xfrm>
          <a:prstGeom prst="rect">
            <a:avLst/>
          </a:prstGeom>
          <a:noFill/>
        </p:spPr>
        <p:txBody>
          <a:bodyPr wrap="square">
            <a:spAutoFit/>
          </a:bodyPr>
          <a:lstStyle>
            <a:defPPr>
              <a:defRPr lang="ru-RU"/>
            </a:defPPr>
            <a:lvl1pPr algn="just">
              <a:defRPr sz="1050">
                <a:effectLst/>
                <a:latin typeface="Arial" panose="020B0604020202020204" pitchFamily="34" charset="0"/>
                <a:ea typeface="Arial" panose="020B0604020202020204" pitchFamily="34" charset="0"/>
              </a:defRPr>
            </a:lvl1pPr>
          </a:lstStyle>
          <a:p>
            <a:r>
              <a:rPr lang="ru-RU" sz="950" dirty="0"/>
              <a:t>За девять месяцев 2025 года общий объем закупок Операторов составил </a:t>
            </a:r>
            <a:r>
              <a:rPr lang="ru-RU" sz="950" b="1" dirty="0"/>
              <a:t>2 533,5 млрд тенге</a:t>
            </a:r>
            <a:r>
              <a:rPr lang="ru-RU" sz="950" dirty="0"/>
              <a:t>,</a:t>
            </a:r>
            <a:r>
              <a:rPr lang="ru-RU" sz="950" b="1" dirty="0"/>
              <a:t> </a:t>
            </a:r>
            <a:r>
              <a:rPr lang="ru-RU" sz="950" dirty="0"/>
              <a:t>а доля ВЦ в них достигло </a:t>
            </a:r>
            <a:r>
              <a:rPr lang="ru-RU" sz="950" b="1" dirty="0"/>
              <a:t>45,8%</a:t>
            </a:r>
            <a:r>
              <a:rPr lang="ru-RU" sz="950" dirty="0"/>
              <a:t>, что ниже общей доли ВЦ недропользователей в </a:t>
            </a:r>
            <a:r>
              <a:rPr lang="ru-RU" sz="950" b="1" dirty="0"/>
              <a:t>57,8%</a:t>
            </a:r>
            <a:r>
              <a:rPr lang="ru-RU" sz="950" dirty="0"/>
              <a:t>.</a:t>
            </a:r>
            <a:r>
              <a:rPr lang="en-US" sz="950" dirty="0"/>
              <a:t> </a:t>
            </a:r>
            <a:r>
              <a:rPr lang="ru-RU" sz="950" dirty="0"/>
              <a:t>Низкая доля местного содержания в закупках товаров по-прежнему является основным препятствием для увеличения общего уровня ВЦ</a:t>
            </a:r>
            <a:r>
              <a:rPr lang="en-US" sz="950" dirty="0"/>
              <a:t>.</a:t>
            </a:r>
          </a:p>
          <a:p>
            <a:endParaRPr lang="en-US" sz="950" dirty="0"/>
          </a:p>
          <a:p>
            <a:r>
              <a:rPr lang="ru-RU" sz="950" dirty="0"/>
              <a:t>Развитие нефтегазового машиностроения тесно связано с уровнем добычи нефти и газового конденсата и в значительной степени зависит от сотрудничества недропользователей с местными производителями.</a:t>
            </a:r>
          </a:p>
        </p:txBody>
      </p:sp>
      <p:sp>
        <p:nvSpPr>
          <p:cNvPr id="12" name="TextBox 11">
            <a:extLst>
              <a:ext uri="{FF2B5EF4-FFF2-40B4-BE49-F238E27FC236}">
                <a16:creationId xmlns:a16="http://schemas.microsoft.com/office/drawing/2014/main" id="{2F71918E-13E6-8936-BA44-4FAC1974059F}"/>
              </a:ext>
            </a:extLst>
          </p:cNvPr>
          <p:cNvSpPr txBox="1"/>
          <p:nvPr/>
        </p:nvSpPr>
        <p:spPr>
          <a:xfrm>
            <a:off x="2946290" y="5857747"/>
            <a:ext cx="3149709" cy="707886"/>
          </a:xfrm>
          <a:prstGeom prst="rect">
            <a:avLst/>
          </a:prstGeom>
          <a:noFill/>
        </p:spPr>
        <p:txBody>
          <a:bodyPr wrap="square">
            <a:spAutoFit/>
          </a:bodyPr>
          <a:lstStyle>
            <a:defPPr>
              <a:defRPr lang="ru-RU"/>
            </a:defPPr>
            <a:lvl1pPr>
              <a:defRPr sz="1000" b="1">
                <a:solidFill>
                  <a:schemeClr val="bg2">
                    <a:lumMod val="50000"/>
                  </a:schemeClr>
                </a:solidFill>
                <a:effectLst/>
                <a:latin typeface="Arial" panose="020B0604020202020204" pitchFamily="34" charset="0"/>
                <a:ea typeface="Arial" panose="020B0604020202020204" pitchFamily="34" charset="0"/>
              </a:defRPr>
            </a:lvl1pPr>
          </a:lstStyle>
          <a:p>
            <a:r>
              <a:rPr lang="ru-RU" sz="800" dirty="0"/>
              <a:t>График 2-2. Объем производства сектора нефтегазового машиностроения за 2019-2025 годы, млрд тенге</a:t>
            </a:r>
          </a:p>
          <a:p>
            <a:endParaRPr lang="en-US" sz="800" dirty="0"/>
          </a:p>
          <a:p>
            <a:r>
              <a:rPr lang="ru-RU" sz="800" b="0" i="1" dirty="0"/>
              <a:t>Источник: Бюро национальной статистики АСПиР РК</a:t>
            </a:r>
          </a:p>
          <a:p>
            <a:r>
              <a:rPr lang="ru-RU" sz="800" b="0" i="1" dirty="0"/>
              <a:t>Заметка: Данные за 2025-26 гг прогнозные</a:t>
            </a:r>
          </a:p>
        </p:txBody>
      </p:sp>
      <p:graphicFrame>
        <p:nvGraphicFramePr>
          <p:cNvPr id="13" name="Table 12">
            <a:extLst>
              <a:ext uri="{FF2B5EF4-FFF2-40B4-BE49-F238E27FC236}">
                <a16:creationId xmlns:a16="http://schemas.microsoft.com/office/drawing/2014/main" id="{9F6C9C85-784C-8B0F-2A79-8AE31CB46629}"/>
              </a:ext>
            </a:extLst>
          </p:cNvPr>
          <p:cNvGraphicFramePr>
            <a:graphicFrameLocks noGrp="1"/>
          </p:cNvGraphicFramePr>
          <p:nvPr>
            <p:extLst>
              <p:ext uri="{D42A27DB-BD31-4B8C-83A1-F6EECF244321}">
                <p14:modId xmlns:p14="http://schemas.microsoft.com/office/powerpoint/2010/main" val="2916986779"/>
              </p:ext>
            </p:extLst>
          </p:nvPr>
        </p:nvGraphicFramePr>
        <p:xfrm>
          <a:off x="6530175" y="3141891"/>
          <a:ext cx="3888000" cy="731520"/>
        </p:xfrm>
        <a:graphic>
          <a:graphicData uri="http://schemas.openxmlformats.org/drawingml/2006/table">
            <a:tbl>
              <a:tblPr firstRow="1" firstCol="1" bandRow="1">
                <a:tableStyleId>{F5AB1C69-6EDB-4FF4-983F-18BD219EF322}</a:tableStyleId>
              </a:tblPr>
              <a:tblGrid>
                <a:gridCol w="720000">
                  <a:extLst>
                    <a:ext uri="{9D8B030D-6E8A-4147-A177-3AD203B41FA5}">
                      <a16:colId xmlns:a16="http://schemas.microsoft.com/office/drawing/2014/main" val="1424014379"/>
                    </a:ext>
                  </a:extLst>
                </a:gridCol>
                <a:gridCol w="1260000">
                  <a:extLst>
                    <a:ext uri="{9D8B030D-6E8A-4147-A177-3AD203B41FA5}">
                      <a16:colId xmlns:a16="http://schemas.microsoft.com/office/drawing/2014/main" val="3052449304"/>
                    </a:ext>
                  </a:extLst>
                </a:gridCol>
                <a:gridCol w="1116000">
                  <a:extLst>
                    <a:ext uri="{9D8B030D-6E8A-4147-A177-3AD203B41FA5}">
                      <a16:colId xmlns:a16="http://schemas.microsoft.com/office/drawing/2014/main" val="2542717405"/>
                    </a:ext>
                  </a:extLst>
                </a:gridCol>
                <a:gridCol w="792000">
                  <a:extLst>
                    <a:ext uri="{9D8B030D-6E8A-4147-A177-3AD203B41FA5}">
                      <a16:colId xmlns:a16="http://schemas.microsoft.com/office/drawing/2014/main" val="1276190292"/>
                    </a:ext>
                  </a:extLst>
                </a:gridCol>
              </a:tblGrid>
              <a:tr h="182880">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Закупки</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Всего</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dirty="0">
                          <a:solidFill>
                            <a:schemeClr val="tx1">
                              <a:lumMod val="75000"/>
                              <a:lumOff val="25000"/>
                            </a:schemeClr>
                          </a:solidFill>
                          <a:effectLst/>
                          <a:latin typeface="Arial" panose="020B0604020202020204" pitchFamily="34" charset="0"/>
                          <a:cs typeface="Arial" panose="020B0604020202020204" pitchFamily="34" charset="0"/>
                        </a:rPr>
                        <a:t>в млрд тенге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ВЦ</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r>
                        <a:rPr lang="ru-RU" sz="900" dirty="0">
                          <a:solidFill>
                            <a:schemeClr val="tx1">
                              <a:lumMod val="75000"/>
                              <a:lumOff val="25000"/>
                            </a:schemeClr>
                          </a:solidFill>
                          <a:effectLst/>
                          <a:latin typeface="Arial" panose="020B0604020202020204" pitchFamily="34" charset="0"/>
                          <a:cs typeface="Arial" panose="020B0604020202020204" pitchFamily="34" charset="0"/>
                        </a:rPr>
                        <a:t>в млрд тенге</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ru-RU" sz="900" dirty="0">
                          <a:solidFill>
                            <a:schemeClr val="tx1">
                              <a:lumMod val="75000"/>
                              <a:lumOff val="25000"/>
                            </a:schemeClr>
                          </a:solidFill>
                          <a:effectLst/>
                          <a:latin typeface="Arial" panose="020B0604020202020204" pitchFamily="34" charset="0"/>
                          <a:cs typeface="Arial" panose="020B0604020202020204" pitchFamily="34" charset="0"/>
                        </a:rPr>
                        <a:t>Доля ВЦ</a:t>
                      </a:r>
                      <a:r>
                        <a:rPr lang="en-US" sz="900" dirty="0">
                          <a:solidFill>
                            <a:schemeClr val="tx1">
                              <a:lumMod val="75000"/>
                              <a:lumOff val="25000"/>
                            </a:schemeClr>
                          </a:solidFill>
                          <a:effectLst/>
                          <a:latin typeface="Arial" panose="020B0604020202020204" pitchFamily="34" charset="0"/>
                          <a:cs typeface="Arial" panose="020B0604020202020204" pitchFamily="34" charset="0"/>
                        </a:rPr>
                        <a:t>,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21245372"/>
                  </a:ext>
                </a:extLst>
              </a:tr>
              <a:tr h="91440">
                <a:tc>
                  <a:txBody>
                    <a:bodyPr/>
                    <a:lstStyle/>
                    <a:p>
                      <a:pPr marL="0" marR="0">
                        <a:buNone/>
                      </a:pPr>
                      <a:r>
                        <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Всего</a:t>
                      </a: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3 882.6</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2 243.8</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57.8%</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8692652"/>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Товары</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608.8</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158.7</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26.1%</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670218447"/>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Работы</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1 149.2</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951.2</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82.8%</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06534973"/>
                  </a:ext>
                </a:extLst>
              </a:tr>
              <a:tr h="91440">
                <a:tc>
                  <a:txBody>
                    <a:bodyPr/>
                    <a:lstStyle/>
                    <a:p>
                      <a:pPr marL="0" marR="0">
                        <a:buNone/>
                      </a:pPr>
                      <a:r>
                        <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rPr>
                        <a:t>Услуги</a:t>
                      </a: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2 124.7</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a:solidFill>
                            <a:schemeClr val="tx1">
                              <a:lumMod val="75000"/>
                              <a:lumOff val="25000"/>
                            </a:schemeClr>
                          </a:solidFill>
                          <a:effectLst/>
                          <a:latin typeface="Arial" panose="020B0604020202020204" pitchFamily="34" charset="0"/>
                          <a:cs typeface="Arial" panose="020B0604020202020204" pitchFamily="34" charset="0"/>
                        </a:rPr>
                        <a:t>1 133.9</a:t>
                      </a:r>
                      <a:endParaRPr lang="ru-RU" sz="90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53.4%</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221288191"/>
                  </a:ext>
                </a:extLst>
              </a:tr>
            </a:tbl>
          </a:graphicData>
        </a:graphic>
      </p:graphicFrame>
      <p:sp>
        <p:nvSpPr>
          <p:cNvPr id="14" name="TextBox 13">
            <a:extLst>
              <a:ext uri="{FF2B5EF4-FFF2-40B4-BE49-F238E27FC236}">
                <a16:creationId xmlns:a16="http://schemas.microsoft.com/office/drawing/2014/main" id="{B11ED602-CC5D-DA9B-72F8-8AF19E1C802A}"/>
              </a:ext>
            </a:extLst>
          </p:cNvPr>
          <p:cNvSpPr txBox="1"/>
          <p:nvPr/>
        </p:nvSpPr>
        <p:spPr>
          <a:xfrm>
            <a:off x="10418174" y="4659776"/>
            <a:ext cx="1387987" cy="630942"/>
          </a:xfrm>
          <a:prstGeom prst="rect">
            <a:avLst/>
          </a:prstGeom>
          <a:noFill/>
        </p:spPr>
        <p:txBody>
          <a:bodyPr wrap="square">
            <a:spAutoFit/>
          </a:bodyPr>
          <a:lstStyle>
            <a:defPPr>
              <a:defRPr lang="ru-RU"/>
            </a:defPPr>
            <a:lvl1pPr>
              <a:defRPr sz="1000" b="1">
                <a:solidFill>
                  <a:schemeClr val="bg2">
                    <a:lumMod val="50000"/>
                  </a:schemeClr>
                </a:solidFill>
                <a:effectLst/>
                <a:latin typeface="Arial" panose="020B0604020202020204" pitchFamily="34" charset="0"/>
                <a:ea typeface="Arial" panose="020B0604020202020204" pitchFamily="34" charset="0"/>
              </a:defRPr>
            </a:lvl1pPr>
          </a:lstStyle>
          <a:p>
            <a:r>
              <a:rPr lang="ru-RU" sz="700" dirty="0"/>
              <a:t>Таблица</a:t>
            </a:r>
            <a:r>
              <a:rPr lang="en-US" sz="700" dirty="0"/>
              <a:t> 2-</a:t>
            </a:r>
            <a:r>
              <a:rPr lang="ru-RU" sz="700" dirty="0"/>
              <a:t>3</a:t>
            </a:r>
            <a:r>
              <a:rPr lang="en-US" sz="700" dirty="0"/>
              <a:t>. </a:t>
            </a:r>
            <a:r>
              <a:rPr lang="ru-RU" sz="700" dirty="0"/>
              <a:t>Закупки ТРУ и доля ВЦ Операторов </a:t>
            </a:r>
            <a:br>
              <a:rPr lang="ru-RU" sz="700" dirty="0"/>
            </a:br>
            <a:r>
              <a:rPr lang="ru-RU" sz="700" dirty="0"/>
              <a:t>за </a:t>
            </a:r>
            <a:r>
              <a:rPr lang="en-US" sz="700" dirty="0"/>
              <a:t>9 </a:t>
            </a:r>
            <a:r>
              <a:rPr lang="ru-RU" sz="700" dirty="0"/>
              <a:t>мес.</a:t>
            </a:r>
            <a:r>
              <a:rPr lang="en-US" sz="700" dirty="0"/>
              <a:t> 2025</a:t>
            </a:r>
            <a:r>
              <a:rPr lang="ru-RU" sz="700" dirty="0"/>
              <a:t> г.</a:t>
            </a:r>
          </a:p>
          <a:p>
            <a:endParaRPr lang="ru-RU" sz="700" dirty="0"/>
          </a:p>
          <a:p>
            <a:r>
              <a:rPr lang="ru-RU" sz="700" dirty="0"/>
              <a:t> </a:t>
            </a:r>
            <a:r>
              <a:rPr lang="ru-RU" sz="700" b="0" i="1" dirty="0"/>
              <a:t>Источник</a:t>
            </a:r>
            <a:r>
              <a:rPr lang="en-US" sz="700" b="0" i="1" dirty="0"/>
              <a:t>: IMBC</a:t>
            </a:r>
          </a:p>
        </p:txBody>
      </p:sp>
      <p:pic>
        <p:nvPicPr>
          <p:cNvPr id="15" name="Picture 14">
            <a:extLst>
              <a:ext uri="{FF2B5EF4-FFF2-40B4-BE49-F238E27FC236}">
                <a16:creationId xmlns:a16="http://schemas.microsoft.com/office/drawing/2014/main" id="{DE92F4DD-50A8-1D7B-58D7-6051D7807003}"/>
              </a:ext>
            </a:extLst>
          </p:cNvPr>
          <p:cNvPicPr>
            <a:picLocks noChangeAspect="1"/>
          </p:cNvPicPr>
          <p:nvPr/>
        </p:nvPicPr>
        <p:blipFill>
          <a:blip r:embed="rId3"/>
          <a:stretch>
            <a:fillRect/>
          </a:stretch>
        </p:blipFill>
        <p:spPr>
          <a:xfrm>
            <a:off x="2946292" y="4238856"/>
            <a:ext cx="3149708" cy="1618891"/>
          </a:xfrm>
          <a:prstGeom prst="rect">
            <a:avLst/>
          </a:prstGeom>
        </p:spPr>
      </p:pic>
      <p:sp>
        <p:nvSpPr>
          <p:cNvPr id="16" name="TextBox 15">
            <a:extLst>
              <a:ext uri="{FF2B5EF4-FFF2-40B4-BE49-F238E27FC236}">
                <a16:creationId xmlns:a16="http://schemas.microsoft.com/office/drawing/2014/main" id="{931F927E-32CB-1F18-B632-FE4EBFE0F096}"/>
              </a:ext>
            </a:extLst>
          </p:cNvPr>
          <p:cNvSpPr txBox="1"/>
          <p:nvPr/>
        </p:nvSpPr>
        <p:spPr>
          <a:xfrm>
            <a:off x="385126" y="4094447"/>
            <a:ext cx="2453563" cy="2577629"/>
          </a:xfrm>
          <a:prstGeom prst="rect">
            <a:avLst/>
          </a:prstGeom>
          <a:noFill/>
        </p:spPr>
        <p:txBody>
          <a:bodyPr wrap="square">
            <a:spAutoFit/>
          </a:bodyPr>
          <a:lstStyle/>
          <a:p>
            <a:pPr algn="just"/>
            <a:r>
              <a:rPr lang="ru-RU" sz="950" dirty="0">
                <a:latin typeface="Arial" panose="020B0604020202020204" pitchFamily="34" charset="0"/>
                <a:ea typeface="Arial" panose="020B0604020202020204" pitchFamily="34" charset="0"/>
              </a:rPr>
              <a:t>Анализ закупок 2025 года (январь-сентябрь) показывает, что недропользователи импортировали такие товары, как обсадные и стальные трубы, буровое и насосное оборудование, краны, клапаны, компрессоры, турбины, электрическое и ОВКВ-оборудование, контрольно-измерительные приборы, лабораторные принадлежности и др. Эти товары имеют высокий потенциал локализации, что дает руководство для местных производителей нефтегазового оборудования. За последние пять лет объем производства в отрасли вырос на </a:t>
            </a:r>
            <a:r>
              <a:rPr lang="ru-RU" sz="950" b="1" dirty="0">
                <a:latin typeface="Arial" panose="020B0604020202020204" pitchFamily="34" charset="0"/>
                <a:ea typeface="Arial" panose="020B0604020202020204" pitchFamily="34" charset="0"/>
              </a:rPr>
              <a:t>167%</a:t>
            </a:r>
            <a:r>
              <a:rPr lang="ru-RU" sz="950" dirty="0">
                <a:latin typeface="Arial" panose="020B0604020202020204" pitchFamily="34" charset="0"/>
                <a:ea typeface="Arial" panose="020B0604020202020204" pitchFamily="34" charset="0"/>
              </a:rPr>
              <a:t>, достигнув </a:t>
            </a:r>
            <a:r>
              <a:rPr lang="ru-RU" sz="950" b="1" dirty="0">
                <a:latin typeface="Arial" panose="020B0604020202020204" pitchFamily="34" charset="0"/>
                <a:ea typeface="Arial" panose="020B0604020202020204" pitchFamily="34" charset="0"/>
              </a:rPr>
              <a:t>59,9 млрд тенге </a:t>
            </a:r>
            <a:r>
              <a:rPr lang="ru-RU" sz="950" dirty="0">
                <a:latin typeface="Arial" panose="020B0604020202020204" pitchFamily="34" charset="0"/>
                <a:ea typeface="Arial" panose="020B0604020202020204" pitchFamily="34" charset="0"/>
              </a:rPr>
              <a:t>в 2024 году</a:t>
            </a:r>
            <a:r>
              <a:rPr lang="en-US" sz="950" dirty="0">
                <a:effectLst/>
                <a:latin typeface="Arial" panose="020B0604020202020204" pitchFamily="34" charset="0"/>
                <a:ea typeface="Arial" panose="020B0604020202020204" pitchFamily="34" charset="0"/>
              </a:rPr>
              <a:t>.</a:t>
            </a:r>
          </a:p>
        </p:txBody>
      </p:sp>
      <p:cxnSp>
        <p:nvCxnSpPr>
          <p:cNvPr id="17" name="Straight Connector 16">
            <a:extLst>
              <a:ext uri="{FF2B5EF4-FFF2-40B4-BE49-F238E27FC236}">
                <a16:creationId xmlns:a16="http://schemas.microsoft.com/office/drawing/2014/main" id="{B32BD0F2-6863-95A2-F695-979F35C681D8}"/>
              </a:ext>
            </a:extLst>
          </p:cNvPr>
          <p:cNvCxnSpPr/>
          <p:nvPr/>
        </p:nvCxnSpPr>
        <p:spPr>
          <a:xfrm>
            <a:off x="6326808" y="1004221"/>
            <a:ext cx="0" cy="5792057"/>
          </a:xfrm>
          <a:prstGeom prst="line">
            <a:avLst/>
          </a:prstGeom>
          <a:ln>
            <a:solidFill>
              <a:schemeClr val="bg2">
                <a:lumMod val="90000"/>
              </a:schemeClr>
            </a:solidFill>
          </a:ln>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964F6023-F131-1BB7-DC99-D07D82FB8A26}"/>
              </a:ext>
            </a:extLst>
          </p:cNvPr>
          <p:cNvSpPr txBox="1"/>
          <p:nvPr/>
        </p:nvSpPr>
        <p:spPr>
          <a:xfrm>
            <a:off x="3534836" y="1618845"/>
            <a:ext cx="2668755" cy="2577629"/>
          </a:xfrm>
          <a:prstGeom prst="rect">
            <a:avLst/>
          </a:prstGeom>
          <a:noFill/>
        </p:spPr>
        <p:txBody>
          <a:bodyPr wrap="square">
            <a:spAutoFit/>
          </a:bodyPr>
          <a:lstStyle/>
          <a:p>
            <a:pPr algn="just"/>
            <a:r>
              <a:rPr lang="ru-RU" sz="950" dirty="0">
                <a:latin typeface="Arial" panose="020B0604020202020204" pitchFamily="34" charset="0"/>
                <a:ea typeface="Arial" panose="020B0604020202020204" pitchFamily="34" charset="0"/>
              </a:rPr>
              <a:t>Р</a:t>
            </a:r>
            <a:r>
              <a:rPr lang="kk-KZ" sz="950" dirty="0">
                <a:latin typeface="Arial" panose="020B0604020202020204" pitchFamily="34" charset="0"/>
                <a:ea typeface="Arial" panose="020B0604020202020204" pitchFamily="34" charset="0"/>
              </a:rPr>
              <a:t>азвитие отрасли</a:t>
            </a:r>
            <a:r>
              <a:rPr lang="ru-RU" sz="950" dirty="0">
                <a:latin typeface="Arial" panose="020B0604020202020204" pitchFamily="34" charset="0"/>
                <a:ea typeface="Arial" panose="020B0604020202020204" pitchFamily="34" charset="0"/>
              </a:rPr>
              <a:t> обеспечен за счет роста спроса на специальное оборудование, в частности, за счет разработки и расширения крупных месторождений, таких как Тенгиз, Карачаганак и Кашаган. С января по ноябрь 2025 года добыча нефти и газового конденсата достигла </a:t>
            </a:r>
            <a:r>
              <a:rPr lang="ru-RU" sz="950" b="1" dirty="0">
                <a:latin typeface="Arial" panose="020B0604020202020204" pitchFamily="34" charset="0"/>
                <a:ea typeface="Arial" panose="020B0604020202020204" pitchFamily="34" charset="0"/>
              </a:rPr>
              <a:t>91,9 млн тонн</a:t>
            </a:r>
            <a:r>
              <a:rPr lang="ru-RU" sz="950" dirty="0">
                <a:latin typeface="Arial" panose="020B0604020202020204" pitchFamily="34" charset="0"/>
                <a:ea typeface="Arial" panose="020B0604020202020204" pitchFamily="34" charset="0"/>
              </a:rPr>
              <a:t>, увеличившись на </a:t>
            </a:r>
            <a:r>
              <a:rPr lang="ru-RU" sz="950" b="1" dirty="0">
                <a:latin typeface="Arial" panose="020B0604020202020204" pitchFamily="34" charset="0"/>
                <a:ea typeface="Arial" panose="020B0604020202020204" pitchFamily="34" charset="0"/>
              </a:rPr>
              <a:t>14,1%</a:t>
            </a:r>
            <a:r>
              <a:rPr lang="ru-RU" sz="950" dirty="0">
                <a:latin typeface="Arial" panose="020B0604020202020204" pitchFamily="34" charset="0"/>
                <a:ea typeface="Arial" panose="020B0604020202020204" pitchFamily="34" charset="0"/>
              </a:rPr>
              <a:t> по сравнению с аналогичным периодом прошлого года.</a:t>
            </a:r>
            <a:r>
              <a:rPr lang="en-US" sz="950" dirty="0">
                <a:effectLst/>
                <a:latin typeface="Arial" panose="020B0604020202020204" pitchFamily="34" charset="0"/>
                <a:ea typeface="Arial" panose="020B0604020202020204" pitchFamily="34" charset="0"/>
              </a:rPr>
              <a:t> </a:t>
            </a:r>
            <a:r>
              <a:rPr lang="ru-RU" sz="950" dirty="0">
                <a:latin typeface="Arial" panose="020B0604020202020204" pitchFamily="34" charset="0"/>
                <a:ea typeface="Arial" panose="020B0604020202020204" pitchFamily="34" charset="0"/>
              </a:rPr>
              <a:t>Ожидается, что общий объем добычи достигнет </a:t>
            </a:r>
            <a:r>
              <a:rPr lang="ru-RU" sz="950" b="1" dirty="0">
                <a:latin typeface="Arial" panose="020B0604020202020204" pitchFamily="34" charset="0"/>
                <a:ea typeface="Arial" panose="020B0604020202020204" pitchFamily="34" charset="0"/>
              </a:rPr>
              <a:t>96,2 млн тонн </a:t>
            </a:r>
            <a:r>
              <a:rPr lang="ru-RU" sz="950" dirty="0">
                <a:latin typeface="Arial" panose="020B0604020202020204" pitchFamily="34" charset="0"/>
                <a:ea typeface="Arial" panose="020B0604020202020204" pitchFamily="34" charset="0"/>
              </a:rPr>
              <a:t>к концу 2025 года, с 2026 года</a:t>
            </a:r>
            <a:r>
              <a:rPr lang="en-US" sz="950" dirty="0">
                <a:latin typeface="Arial" panose="020B0604020202020204" pitchFamily="34" charset="0"/>
                <a:ea typeface="Arial" panose="020B0604020202020204" pitchFamily="34" charset="0"/>
              </a:rPr>
              <a:t> </a:t>
            </a:r>
            <a:r>
              <a:rPr lang="kk-KZ" sz="950" dirty="0">
                <a:latin typeface="Arial" panose="020B0604020202020204" pitchFamily="34" charset="0"/>
                <a:ea typeface="Arial" panose="020B0604020202020204" pitchFamily="34" charset="0"/>
              </a:rPr>
              <a:t>ожидается</a:t>
            </a:r>
            <a:r>
              <a:rPr lang="ru-RU" sz="950" dirty="0">
                <a:latin typeface="Arial" panose="020B0604020202020204" pitchFamily="34" charset="0"/>
                <a:ea typeface="Arial" panose="020B0604020202020204" pitchFamily="34" charset="0"/>
              </a:rPr>
              <a:t>, что ежегодный объем добычи будет выше </a:t>
            </a:r>
            <a:r>
              <a:rPr lang="ru-RU" sz="950" b="1" dirty="0">
                <a:latin typeface="Arial" panose="020B0604020202020204" pitchFamily="34" charset="0"/>
                <a:ea typeface="Arial" panose="020B0604020202020204" pitchFamily="34" charset="0"/>
              </a:rPr>
              <a:t>100 млн тонн </a:t>
            </a:r>
            <a:r>
              <a:rPr lang="ru-RU" sz="950" dirty="0">
                <a:latin typeface="Arial" panose="020B0604020202020204" pitchFamily="34" charset="0"/>
                <a:ea typeface="Arial" panose="020B0604020202020204" pitchFamily="34" charset="0"/>
              </a:rPr>
              <a:t>при поддержке крупномасштабных проектов на ключевых месторождениях.</a:t>
            </a:r>
            <a:r>
              <a:rPr lang="en-US" sz="950" dirty="0">
                <a:effectLst/>
                <a:latin typeface="Arial" panose="020B0604020202020204" pitchFamily="34" charset="0"/>
                <a:ea typeface="Arial" panose="020B0604020202020204" pitchFamily="34" charset="0"/>
              </a:rPr>
              <a:t> </a:t>
            </a:r>
            <a:r>
              <a:rPr lang="ru-RU" sz="950" dirty="0">
                <a:latin typeface="Arial" panose="020B0604020202020204" pitchFamily="34" charset="0"/>
                <a:ea typeface="Arial" panose="020B0604020202020204" pitchFamily="34" charset="0"/>
              </a:rPr>
              <a:t>На Графике 2-1 показана динамика добычи за последние десять лет</a:t>
            </a:r>
            <a:r>
              <a:rPr lang="en-US" sz="950" dirty="0">
                <a:effectLst/>
                <a:latin typeface="Arial" panose="020B0604020202020204" pitchFamily="34" charset="0"/>
                <a:ea typeface="Arial" panose="020B0604020202020204" pitchFamily="34" charset="0"/>
              </a:rPr>
              <a:t>.</a:t>
            </a:r>
          </a:p>
        </p:txBody>
      </p:sp>
      <p:sp>
        <p:nvSpPr>
          <p:cNvPr id="19" name="TextBox 18">
            <a:extLst>
              <a:ext uri="{FF2B5EF4-FFF2-40B4-BE49-F238E27FC236}">
                <a16:creationId xmlns:a16="http://schemas.microsoft.com/office/drawing/2014/main" id="{28AC5677-59D5-F44F-11B8-F8C308057174}"/>
              </a:ext>
            </a:extLst>
          </p:cNvPr>
          <p:cNvSpPr txBox="1"/>
          <p:nvPr/>
        </p:nvSpPr>
        <p:spPr>
          <a:xfrm>
            <a:off x="6450026" y="3919212"/>
            <a:ext cx="5275996" cy="530915"/>
          </a:xfrm>
          <a:prstGeom prst="rect">
            <a:avLst/>
          </a:prstGeom>
          <a:noFill/>
        </p:spPr>
        <p:txBody>
          <a:bodyPr wrap="square">
            <a:spAutoFit/>
          </a:bodyPr>
          <a:lstStyle>
            <a:defPPr>
              <a:defRPr lang="ru-RU"/>
            </a:defPPr>
            <a:lvl1pPr algn="just">
              <a:defRPr sz="1050">
                <a:effectLst/>
                <a:latin typeface="Arial" panose="020B0604020202020204" pitchFamily="34" charset="0"/>
                <a:ea typeface="Arial" panose="020B0604020202020204" pitchFamily="34" charset="0"/>
              </a:defRPr>
            </a:lvl1pPr>
          </a:lstStyle>
          <a:p>
            <a:r>
              <a:rPr lang="ru-RU" sz="950" dirty="0"/>
              <a:t>Сравнение данных о закупках всех недропользователей и Операторов показывает, что закупки Операторов составляют значительную долю от общего объема, но демонстрируют более низкий уровень локализации (см. Таблицы 2-2 и 2-3). </a:t>
            </a:r>
          </a:p>
        </p:txBody>
      </p:sp>
    </p:spTree>
    <p:extLst>
      <p:ext uri="{BB962C8B-B14F-4D97-AF65-F5344CB8AC3E}">
        <p14:creationId xmlns:p14="http://schemas.microsoft.com/office/powerpoint/2010/main" val="1172486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F6C6C-4850-E189-A35E-AFB14D32F720}"/>
              </a:ext>
            </a:extLst>
          </p:cNvPr>
          <p:cNvSpPr>
            <a:spLocks noGrp="1"/>
          </p:cNvSpPr>
          <p:nvPr>
            <p:ph type="title"/>
          </p:nvPr>
        </p:nvSpPr>
        <p:spPr/>
        <p:txBody>
          <a:bodyPr/>
          <a:lstStyle/>
          <a:p>
            <a:r>
              <a:rPr lang="en-US" dirty="0"/>
              <a:t>RoK Oil&amp; Gas Machine Building Industry analysis</a:t>
            </a:r>
            <a:endParaRPr lang="ru-RU" dirty="0"/>
          </a:p>
        </p:txBody>
      </p:sp>
      <p:sp>
        <p:nvSpPr>
          <p:cNvPr id="3" name="TextBox 2">
            <a:extLst>
              <a:ext uri="{FF2B5EF4-FFF2-40B4-BE49-F238E27FC236}">
                <a16:creationId xmlns:a16="http://schemas.microsoft.com/office/drawing/2014/main" id="{7C43C6F0-E921-1F4C-0BB7-20BD94F706BC}"/>
              </a:ext>
            </a:extLst>
          </p:cNvPr>
          <p:cNvSpPr txBox="1"/>
          <p:nvPr/>
        </p:nvSpPr>
        <p:spPr>
          <a:xfrm>
            <a:off x="292944" y="1004221"/>
            <a:ext cx="5913720" cy="707886"/>
          </a:xfrm>
          <a:prstGeom prst="rect">
            <a:avLst/>
          </a:prstGeom>
          <a:noFill/>
        </p:spPr>
        <p:txBody>
          <a:bodyPr wrap="square">
            <a:spAutoFit/>
          </a:bodyPr>
          <a:lstStyle/>
          <a:p>
            <a:pPr algn="just"/>
            <a:r>
              <a:rPr lang="en-US" sz="1000" dirty="0">
                <a:effectLst/>
                <a:latin typeface="Arial" panose="020B0604020202020204" pitchFamily="34" charset="0"/>
                <a:ea typeface="Arial" panose="020B0604020202020204" pitchFamily="34" charset="0"/>
              </a:rPr>
              <a:t>The oil and gas machine-building sector designs, produces, assembles, and services machinery and equipment for the entire oil and gas value chain, from exploration and drilling to production, transportation, processing, and storage. It provides the technological base for the industry, encompassing both heavy and high-precision engineering.</a:t>
            </a:r>
          </a:p>
        </p:txBody>
      </p:sp>
      <p:sp>
        <p:nvSpPr>
          <p:cNvPr id="4" name="TextBox 3">
            <a:extLst>
              <a:ext uri="{FF2B5EF4-FFF2-40B4-BE49-F238E27FC236}">
                <a16:creationId xmlns:a16="http://schemas.microsoft.com/office/drawing/2014/main" id="{FEFDA29A-BBD5-2080-C6CD-EDEC3EF89AAC}"/>
              </a:ext>
            </a:extLst>
          </p:cNvPr>
          <p:cNvSpPr txBox="1"/>
          <p:nvPr/>
        </p:nvSpPr>
        <p:spPr>
          <a:xfrm>
            <a:off x="381773" y="3207128"/>
            <a:ext cx="3149999" cy="646331"/>
          </a:xfrm>
          <a:prstGeom prst="rect">
            <a:avLst/>
          </a:prstGeom>
          <a:noFill/>
        </p:spPr>
        <p:txBody>
          <a:bodyPr wrap="square">
            <a:spAutoFit/>
          </a:bodyPr>
          <a:lstStyle/>
          <a:p>
            <a:r>
              <a:rPr lang="en-US" sz="800" b="1" dirty="0">
                <a:solidFill>
                  <a:schemeClr val="bg2">
                    <a:lumMod val="50000"/>
                  </a:schemeClr>
                </a:solidFill>
                <a:effectLst/>
                <a:latin typeface="Arial" panose="020B0604020202020204" pitchFamily="34" charset="0"/>
                <a:ea typeface="Arial" panose="020B0604020202020204" pitchFamily="34" charset="0"/>
              </a:rPr>
              <a:t>Figure 2-1. Oil and gas condensate production volume in Kazakhstan, </a:t>
            </a:r>
            <a:r>
              <a:rPr lang="en-US" sz="800" b="1" dirty="0" err="1">
                <a:solidFill>
                  <a:schemeClr val="bg2">
                    <a:lumMod val="50000"/>
                  </a:schemeClr>
                </a:solidFill>
                <a:effectLst/>
                <a:latin typeface="Arial" panose="020B0604020202020204" pitchFamily="34" charset="0"/>
                <a:ea typeface="Arial" panose="020B0604020202020204" pitchFamily="34" charset="0"/>
              </a:rPr>
              <a:t>mln</a:t>
            </a:r>
            <a:r>
              <a:rPr lang="en-US" sz="800" b="1" dirty="0">
                <a:solidFill>
                  <a:schemeClr val="bg2">
                    <a:lumMod val="50000"/>
                  </a:schemeClr>
                </a:solidFill>
                <a:effectLst/>
                <a:latin typeface="Arial" panose="020B0604020202020204" pitchFamily="34" charset="0"/>
                <a:ea typeface="Arial" panose="020B0604020202020204" pitchFamily="34" charset="0"/>
              </a:rPr>
              <a:t> tons</a:t>
            </a:r>
          </a:p>
          <a:p>
            <a:endParaRPr lang="en-US" sz="800" dirty="0">
              <a:solidFill>
                <a:schemeClr val="bg2">
                  <a:lumMod val="50000"/>
                </a:schemeClr>
              </a:solidFill>
              <a:effectLst/>
              <a:latin typeface="Arial" panose="020B0604020202020204" pitchFamily="34" charset="0"/>
              <a:ea typeface="Arial" panose="020B0604020202020204" pitchFamily="34" charset="0"/>
            </a:endParaRPr>
          </a:p>
          <a:p>
            <a:r>
              <a:rPr lang="en-US" sz="600" i="1" dirty="0">
                <a:solidFill>
                  <a:schemeClr val="bg2">
                    <a:lumMod val="50000"/>
                  </a:schemeClr>
                </a:solidFill>
                <a:effectLst/>
                <a:latin typeface="Arial" panose="020B0604020202020204" pitchFamily="34" charset="0"/>
                <a:ea typeface="Arial" panose="020B0604020202020204" pitchFamily="34" charset="0"/>
              </a:rPr>
              <a:t>Source: Bureau of National Statistics (BNS) ASPIRE RoK</a:t>
            </a:r>
          </a:p>
          <a:p>
            <a:r>
              <a:rPr lang="en-US" sz="600" i="1" dirty="0">
                <a:solidFill>
                  <a:schemeClr val="bg2">
                    <a:lumMod val="50000"/>
                  </a:schemeClr>
                </a:solidFill>
                <a:effectLst/>
                <a:latin typeface="Arial" panose="020B0604020202020204" pitchFamily="34" charset="0"/>
                <a:ea typeface="Arial" panose="020B0604020202020204" pitchFamily="34" charset="0"/>
              </a:rPr>
              <a:t>Note: Figures for 2025 forecasts</a:t>
            </a:r>
          </a:p>
        </p:txBody>
      </p:sp>
      <p:sp>
        <p:nvSpPr>
          <p:cNvPr id="5" name="TextBox 4">
            <a:extLst>
              <a:ext uri="{FF2B5EF4-FFF2-40B4-BE49-F238E27FC236}">
                <a16:creationId xmlns:a16="http://schemas.microsoft.com/office/drawing/2014/main" id="{2315B079-1C77-2DE6-CB66-C7C19C8A12F9}"/>
              </a:ext>
            </a:extLst>
          </p:cNvPr>
          <p:cNvSpPr txBox="1"/>
          <p:nvPr/>
        </p:nvSpPr>
        <p:spPr>
          <a:xfrm>
            <a:off x="6446953" y="1844823"/>
            <a:ext cx="5359219" cy="1015663"/>
          </a:xfrm>
          <a:prstGeom prst="rect">
            <a:avLst/>
          </a:prstGeom>
          <a:noFill/>
        </p:spPr>
        <p:txBody>
          <a:bodyPr wrap="square">
            <a:spAutoFit/>
          </a:bodyPr>
          <a:lstStyle>
            <a:defPPr>
              <a:defRPr lang="ru-RU"/>
            </a:defPPr>
            <a:lvl1pPr algn="just">
              <a:defRPr sz="1050">
                <a:effectLst/>
                <a:latin typeface="Arial" panose="020B0604020202020204" pitchFamily="34" charset="0"/>
                <a:ea typeface="Arial" panose="020B0604020202020204" pitchFamily="34" charset="0"/>
              </a:defRPr>
            </a:lvl1pPr>
          </a:lstStyle>
          <a:p>
            <a:r>
              <a:rPr lang="en-US" sz="1000" dirty="0"/>
              <a:t>A significant role in the development of the country’s oil and gas sector is played by the Operators of the three largest fields (TCO, KPO and NCOC), that account for about </a:t>
            </a:r>
            <a:r>
              <a:rPr lang="en-US" sz="1000" b="1" dirty="0"/>
              <a:t>65%</a:t>
            </a:r>
            <a:r>
              <a:rPr lang="en-US" sz="1000" dirty="0"/>
              <a:t> of the total oil production in Kazakhstan. Moreover, these major operators are the largest consumers of goods, works, and services (GWS) in Kazakhstan’s energy sector. In the first nine months of 2025, their procurement of GWS amounted to </a:t>
            </a:r>
            <a:r>
              <a:rPr lang="en-US" sz="1000" b="1" dirty="0"/>
              <a:t>2.533 trillion KZT</a:t>
            </a:r>
            <a:r>
              <a:rPr lang="en-US" sz="1000" dirty="0"/>
              <a:t>, accounting for more than </a:t>
            </a:r>
            <a:r>
              <a:rPr lang="en-US" sz="1000" b="1" dirty="0"/>
              <a:t>65%</a:t>
            </a:r>
            <a:r>
              <a:rPr lang="en-US" sz="1000" dirty="0"/>
              <a:t> of total procurement by all subsoil users (See Table 2-1).</a:t>
            </a:r>
          </a:p>
        </p:txBody>
      </p:sp>
      <p:sp>
        <p:nvSpPr>
          <p:cNvPr id="6" name="TextBox 5">
            <a:extLst>
              <a:ext uri="{FF2B5EF4-FFF2-40B4-BE49-F238E27FC236}">
                <a16:creationId xmlns:a16="http://schemas.microsoft.com/office/drawing/2014/main" id="{EA44F3B4-72BB-F327-56BE-75E595B880E1}"/>
              </a:ext>
            </a:extLst>
          </p:cNvPr>
          <p:cNvSpPr txBox="1"/>
          <p:nvPr/>
        </p:nvSpPr>
        <p:spPr>
          <a:xfrm>
            <a:off x="10238176" y="1200988"/>
            <a:ext cx="1484773" cy="630942"/>
          </a:xfrm>
          <a:prstGeom prst="rect">
            <a:avLst/>
          </a:prstGeom>
          <a:noFill/>
        </p:spPr>
        <p:txBody>
          <a:bodyPr wrap="square">
            <a:spAutoFit/>
          </a:bodyPr>
          <a:lstStyle>
            <a:defPPr>
              <a:defRPr lang="ru-RU"/>
            </a:defPPr>
            <a:lvl1pPr algn="ctr">
              <a:defRPr sz="1000" b="1">
                <a:solidFill>
                  <a:schemeClr val="bg2">
                    <a:lumMod val="50000"/>
                  </a:schemeClr>
                </a:solidFill>
                <a:effectLst/>
                <a:latin typeface="Arial" panose="020B0604020202020204" pitchFamily="34" charset="0"/>
                <a:ea typeface="Arial" panose="020B0604020202020204" pitchFamily="34" charset="0"/>
              </a:defRPr>
            </a:lvl1pPr>
          </a:lstStyle>
          <a:p>
            <a:pPr algn="l"/>
            <a:r>
              <a:rPr lang="en-US" sz="700" dirty="0"/>
              <a:t>Table 2-1. Procurement of GWS by Subsoil users in 9 months of 2025</a:t>
            </a:r>
            <a:endParaRPr lang="kk-KZ" sz="700" dirty="0"/>
          </a:p>
          <a:p>
            <a:pPr algn="l"/>
            <a:endParaRPr lang="en-US" sz="700" dirty="0"/>
          </a:p>
          <a:p>
            <a:pPr algn="l"/>
            <a:r>
              <a:rPr lang="en-US" sz="700" b="0" i="1" dirty="0"/>
              <a:t>Source: IMBC</a:t>
            </a:r>
          </a:p>
        </p:txBody>
      </p:sp>
      <p:sp>
        <p:nvSpPr>
          <p:cNvPr id="7" name="TextBox 6">
            <a:extLst>
              <a:ext uri="{FF2B5EF4-FFF2-40B4-BE49-F238E27FC236}">
                <a16:creationId xmlns:a16="http://schemas.microsoft.com/office/drawing/2014/main" id="{DE3928CF-E9C0-69D6-F626-8464A6776F15}"/>
              </a:ext>
            </a:extLst>
          </p:cNvPr>
          <p:cNvSpPr txBox="1"/>
          <p:nvPr/>
        </p:nvSpPr>
        <p:spPr>
          <a:xfrm>
            <a:off x="10490178" y="2945828"/>
            <a:ext cx="1385591" cy="738664"/>
          </a:xfrm>
          <a:prstGeom prst="rect">
            <a:avLst/>
          </a:prstGeom>
          <a:noFill/>
        </p:spPr>
        <p:txBody>
          <a:bodyPr wrap="square">
            <a:spAutoFit/>
          </a:bodyPr>
          <a:lstStyle>
            <a:defPPr>
              <a:defRPr lang="ru-RU"/>
            </a:defPPr>
            <a:lvl1pPr>
              <a:defRPr sz="1000" b="1">
                <a:solidFill>
                  <a:schemeClr val="bg2">
                    <a:lumMod val="50000"/>
                  </a:schemeClr>
                </a:solidFill>
                <a:effectLst/>
                <a:latin typeface="Arial" panose="020B0604020202020204" pitchFamily="34" charset="0"/>
                <a:ea typeface="Arial" panose="020B0604020202020204" pitchFamily="34" charset="0"/>
              </a:defRPr>
            </a:lvl1pPr>
          </a:lstStyle>
          <a:p>
            <a:r>
              <a:rPr lang="en-US" sz="700" dirty="0"/>
              <a:t>Table 2-2. Procurement of GWS and LC share by Subsoil users in 9 months of 2025</a:t>
            </a:r>
            <a:endParaRPr lang="kk-KZ" sz="700" dirty="0"/>
          </a:p>
          <a:p>
            <a:endParaRPr lang="en-US" sz="700" dirty="0"/>
          </a:p>
          <a:p>
            <a:r>
              <a:rPr lang="en-US" sz="700" b="0" i="1" dirty="0"/>
              <a:t>Source: IMBC</a:t>
            </a:r>
          </a:p>
        </p:txBody>
      </p:sp>
      <p:pic>
        <p:nvPicPr>
          <p:cNvPr id="8" name="Picture 7">
            <a:extLst>
              <a:ext uri="{FF2B5EF4-FFF2-40B4-BE49-F238E27FC236}">
                <a16:creationId xmlns:a16="http://schemas.microsoft.com/office/drawing/2014/main" id="{E5991042-7D28-DDC7-0EBB-4B908E8A9155}"/>
              </a:ext>
            </a:extLst>
          </p:cNvPr>
          <p:cNvPicPr>
            <a:picLocks noChangeAspect="1"/>
          </p:cNvPicPr>
          <p:nvPr/>
        </p:nvPicPr>
        <p:blipFill>
          <a:blip r:embed="rId2"/>
          <a:stretch>
            <a:fillRect/>
          </a:stretch>
        </p:blipFill>
        <p:spPr>
          <a:xfrm>
            <a:off x="385734" y="1782000"/>
            <a:ext cx="3149708" cy="1421729"/>
          </a:xfrm>
          <a:prstGeom prst="rect">
            <a:avLst/>
          </a:prstGeom>
        </p:spPr>
      </p:pic>
      <p:graphicFrame>
        <p:nvGraphicFramePr>
          <p:cNvPr id="9" name="Table 8">
            <a:extLst>
              <a:ext uri="{FF2B5EF4-FFF2-40B4-BE49-F238E27FC236}">
                <a16:creationId xmlns:a16="http://schemas.microsoft.com/office/drawing/2014/main" id="{79544F17-7B1C-6C98-980F-B46C8FD0B4C2}"/>
              </a:ext>
            </a:extLst>
          </p:cNvPr>
          <p:cNvGraphicFramePr>
            <a:graphicFrameLocks noGrp="1"/>
          </p:cNvGraphicFramePr>
          <p:nvPr>
            <p:extLst>
              <p:ext uri="{D42A27DB-BD31-4B8C-83A1-F6EECF244321}">
                <p14:modId xmlns:p14="http://schemas.microsoft.com/office/powerpoint/2010/main" val="980954107"/>
              </p:ext>
            </p:extLst>
          </p:nvPr>
        </p:nvGraphicFramePr>
        <p:xfrm>
          <a:off x="6530176" y="1008240"/>
          <a:ext cx="3708000" cy="822960"/>
        </p:xfrm>
        <a:graphic>
          <a:graphicData uri="http://schemas.openxmlformats.org/drawingml/2006/table">
            <a:tbl>
              <a:tblPr firstRow="1" firstCol="1" bandRow="1">
                <a:tableStyleId>{F5AB1C69-6EDB-4FF4-983F-18BD219EF322}</a:tableStyleId>
              </a:tblPr>
              <a:tblGrid>
                <a:gridCol w="1296000">
                  <a:extLst>
                    <a:ext uri="{9D8B030D-6E8A-4147-A177-3AD203B41FA5}">
                      <a16:colId xmlns:a16="http://schemas.microsoft.com/office/drawing/2014/main" val="3505363694"/>
                    </a:ext>
                  </a:extLst>
                </a:gridCol>
                <a:gridCol w="1548000">
                  <a:extLst>
                    <a:ext uri="{9D8B030D-6E8A-4147-A177-3AD203B41FA5}">
                      <a16:colId xmlns:a16="http://schemas.microsoft.com/office/drawing/2014/main" val="1513338995"/>
                    </a:ext>
                  </a:extLst>
                </a:gridCol>
                <a:gridCol w="864000">
                  <a:extLst>
                    <a:ext uri="{9D8B030D-6E8A-4147-A177-3AD203B41FA5}">
                      <a16:colId xmlns:a16="http://schemas.microsoft.com/office/drawing/2014/main" val="4187287857"/>
                    </a:ext>
                  </a:extLst>
                </a:gridCol>
              </a:tblGrid>
              <a:tr h="182880">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Subsoil Users</a:t>
                      </a:r>
                      <a:endParaRPr lang="ru-RU" sz="900" dirty="0">
                        <a:solidFill>
                          <a:schemeClr val="tx1">
                            <a:lumMod val="75000"/>
                            <a:lumOff val="25000"/>
                          </a:schemeClr>
                        </a:solidFill>
                        <a:effectLst/>
                        <a:latin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Total Purchases of GWS, in </a:t>
                      </a:r>
                      <a:r>
                        <a:rPr lang="en-US" sz="900" dirty="0" err="1">
                          <a:solidFill>
                            <a:schemeClr val="tx1">
                              <a:lumMod val="75000"/>
                              <a:lumOff val="25000"/>
                            </a:schemeClr>
                          </a:solidFill>
                          <a:effectLst/>
                          <a:latin typeface="Arial" panose="020B0604020202020204" pitchFamily="34" charset="0"/>
                          <a:cs typeface="Arial" panose="020B0604020202020204" pitchFamily="34" charset="0"/>
                        </a:rPr>
                        <a:t>bln</a:t>
                      </a:r>
                      <a:r>
                        <a:rPr lang="en-US" sz="900" dirty="0">
                          <a:solidFill>
                            <a:schemeClr val="tx1">
                              <a:lumMod val="75000"/>
                              <a:lumOff val="25000"/>
                            </a:schemeClr>
                          </a:solidFill>
                          <a:effectLst/>
                          <a:latin typeface="Arial" panose="020B0604020202020204" pitchFamily="34" charset="0"/>
                          <a:cs typeface="Arial" panose="020B0604020202020204" pitchFamily="34" charset="0"/>
                        </a:rPr>
                        <a:t> KZT</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Share,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75769913"/>
                  </a:ext>
                </a:extLst>
              </a:tr>
              <a:tr h="91440">
                <a:tc>
                  <a:txBody>
                    <a:bodyPr/>
                    <a:lstStyle/>
                    <a:p>
                      <a:pPr marL="0" marR="0">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All subsoil users</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3 882.6</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100.00%</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737887620"/>
                  </a:ext>
                </a:extLst>
              </a:tr>
              <a:tr h="91440">
                <a:tc>
                  <a:txBody>
                    <a:bodyPr/>
                    <a:lstStyle/>
                    <a:p>
                      <a:pPr marL="0" marR="0">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TCO, KPO and NCOC</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2 533.5</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65.25%</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975329161"/>
                  </a:ext>
                </a:extLst>
              </a:tr>
              <a:tr h="91440">
                <a:tc>
                  <a:txBody>
                    <a:bodyPr/>
                    <a:lstStyle/>
                    <a:p>
                      <a:pPr marL="0" marR="0">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KMG</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774.9</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19.96%</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55502226"/>
                  </a:ext>
                </a:extLst>
              </a:tr>
              <a:tr h="91440">
                <a:tc>
                  <a:txBody>
                    <a:bodyPr/>
                    <a:lstStyle/>
                    <a:p>
                      <a:pPr marL="0" marR="0">
                        <a:buNone/>
                      </a:pPr>
                      <a:r>
                        <a:rPr lang="en-US" sz="900" b="0">
                          <a:solidFill>
                            <a:schemeClr val="tx1">
                              <a:lumMod val="75000"/>
                              <a:lumOff val="25000"/>
                            </a:schemeClr>
                          </a:solidFill>
                          <a:effectLst/>
                          <a:latin typeface="Arial" panose="020B0604020202020204" pitchFamily="34" charset="0"/>
                          <a:cs typeface="Arial" panose="020B0604020202020204" pitchFamily="34" charset="0"/>
                        </a:rPr>
                        <a:t>Other subsoil users</a:t>
                      </a:r>
                      <a:endParaRPr lang="ru-RU" sz="900" b="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a:solidFill>
                            <a:schemeClr val="tx1">
                              <a:lumMod val="75000"/>
                              <a:lumOff val="25000"/>
                            </a:schemeClr>
                          </a:solidFill>
                          <a:effectLst/>
                          <a:latin typeface="Arial" panose="020B0604020202020204" pitchFamily="34" charset="0"/>
                          <a:cs typeface="Arial" panose="020B0604020202020204" pitchFamily="34" charset="0"/>
                        </a:rPr>
                        <a:t>574.2</a:t>
                      </a:r>
                      <a:endParaRPr lang="ru-RU" sz="900" b="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14.79%</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6200520"/>
                  </a:ext>
                </a:extLst>
              </a:tr>
            </a:tbl>
          </a:graphicData>
        </a:graphic>
      </p:graphicFrame>
      <p:graphicFrame>
        <p:nvGraphicFramePr>
          <p:cNvPr id="10" name="Table 9">
            <a:extLst>
              <a:ext uri="{FF2B5EF4-FFF2-40B4-BE49-F238E27FC236}">
                <a16:creationId xmlns:a16="http://schemas.microsoft.com/office/drawing/2014/main" id="{0DF41517-BCA5-9C8E-DE15-CF249FE3BA57}"/>
              </a:ext>
            </a:extLst>
          </p:cNvPr>
          <p:cNvGraphicFramePr>
            <a:graphicFrameLocks noGrp="1"/>
          </p:cNvGraphicFramePr>
          <p:nvPr>
            <p:extLst>
              <p:ext uri="{D42A27DB-BD31-4B8C-83A1-F6EECF244321}">
                <p14:modId xmlns:p14="http://schemas.microsoft.com/office/powerpoint/2010/main" val="581854297"/>
              </p:ext>
            </p:extLst>
          </p:nvPr>
        </p:nvGraphicFramePr>
        <p:xfrm>
          <a:off x="6530779" y="4391360"/>
          <a:ext cx="3960000" cy="822960"/>
        </p:xfrm>
        <a:graphic>
          <a:graphicData uri="http://schemas.openxmlformats.org/drawingml/2006/table">
            <a:tbl>
              <a:tblPr firstRow="1" firstCol="1" bandRow="1">
                <a:tableStyleId>{F5AB1C69-6EDB-4FF4-983F-18BD219EF322}</a:tableStyleId>
              </a:tblPr>
              <a:tblGrid>
                <a:gridCol w="864000">
                  <a:extLst>
                    <a:ext uri="{9D8B030D-6E8A-4147-A177-3AD203B41FA5}">
                      <a16:colId xmlns:a16="http://schemas.microsoft.com/office/drawing/2014/main" val="160244585"/>
                    </a:ext>
                  </a:extLst>
                </a:gridCol>
                <a:gridCol w="1188000">
                  <a:extLst>
                    <a:ext uri="{9D8B030D-6E8A-4147-A177-3AD203B41FA5}">
                      <a16:colId xmlns:a16="http://schemas.microsoft.com/office/drawing/2014/main" val="2423780815"/>
                    </a:ext>
                  </a:extLst>
                </a:gridCol>
                <a:gridCol w="1116000">
                  <a:extLst>
                    <a:ext uri="{9D8B030D-6E8A-4147-A177-3AD203B41FA5}">
                      <a16:colId xmlns:a16="http://schemas.microsoft.com/office/drawing/2014/main" val="722748322"/>
                    </a:ext>
                  </a:extLst>
                </a:gridCol>
                <a:gridCol w="792000">
                  <a:extLst>
                    <a:ext uri="{9D8B030D-6E8A-4147-A177-3AD203B41FA5}">
                      <a16:colId xmlns:a16="http://schemas.microsoft.com/office/drawing/2014/main" val="754218024"/>
                    </a:ext>
                  </a:extLst>
                </a:gridCol>
              </a:tblGrid>
              <a:tr h="182880">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Procurement</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Total Purchases, in </a:t>
                      </a:r>
                      <a:r>
                        <a:rPr lang="en-US" sz="900" dirty="0" err="1">
                          <a:solidFill>
                            <a:schemeClr val="tx1">
                              <a:lumMod val="75000"/>
                              <a:lumOff val="25000"/>
                            </a:schemeClr>
                          </a:solidFill>
                          <a:effectLst/>
                          <a:latin typeface="Arial" panose="020B0604020202020204" pitchFamily="34" charset="0"/>
                          <a:cs typeface="Arial" panose="020B0604020202020204" pitchFamily="34" charset="0"/>
                        </a:rPr>
                        <a:t>bln</a:t>
                      </a:r>
                      <a:r>
                        <a:rPr lang="en-US" sz="900" dirty="0">
                          <a:solidFill>
                            <a:schemeClr val="tx1">
                              <a:lumMod val="75000"/>
                              <a:lumOff val="25000"/>
                            </a:schemeClr>
                          </a:solidFill>
                          <a:effectLst/>
                          <a:latin typeface="Arial" panose="020B0604020202020204" pitchFamily="34" charset="0"/>
                          <a:cs typeface="Arial" panose="020B0604020202020204" pitchFamily="34" charset="0"/>
                        </a:rPr>
                        <a:t> KZT</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Local content (LC), in </a:t>
                      </a:r>
                      <a:r>
                        <a:rPr lang="en-US" sz="900" dirty="0" err="1">
                          <a:solidFill>
                            <a:schemeClr val="tx1">
                              <a:lumMod val="75000"/>
                              <a:lumOff val="25000"/>
                            </a:schemeClr>
                          </a:solidFill>
                          <a:effectLst/>
                          <a:latin typeface="Arial" panose="020B0604020202020204" pitchFamily="34" charset="0"/>
                          <a:cs typeface="Arial" panose="020B0604020202020204" pitchFamily="34" charset="0"/>
                        </a:rPr>
                        <a:t>bln</a:t>
                      </a:r>
                      <a:r>
                        <a:rPr lang="en-US" sz="900" dirty="0">
                          <a:solidFill>
                            <a:schemeClr val="tx1">
                              <a:lumMod val="75000"/>
                              <a:lumOff val="25000"/>
                            </a:schemeClr>
                          </a:solidFill>
                          <a:effectLst/>
                          <a:latin typeface="Arial" panose="020B0604020202020204" pitchFamily="34" charset="0"/>
                          <a:cs typeface="Arial" panose="020B0604020202020204" pitchFamily="34" charset="0"/>
                        </a:rPr>
                        <a:t> KZT</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LC share,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36202789"/>
                  </a:ext>
                </a:extLst>
              </a:tr>
              <a:tr h="91440">
                <a:tc>
                  <a:txBody>
                    <a:bodyPr/>
                    <a:lstStyle/>
                    <a:p>
                      <a:pPr marL="0" marR="0">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Total</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2 533.5 </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1 160.5 </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45.8%</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256838122"/>
                  </a:ext>
                </a:extLst>
              </a:tr>
              <a:tr h="91440">
                <a:tc>
                  <a:txBody>
                    <a:bodyPr/>
                    <a:lstStyle/>
                    <a:p>
                      <a:pPr marL="0" marR="0">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Goods</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a:solidFill>
                            <a:schemeClr val="tx1">
                              <a:lumMod val="75000"/>
                              <a:lumOff val="25000"/>
                            </a:schemeClr>
                          </a:solidFill>
                          <a:effectLst/>
                          <a:latin typeface="Arial" panose="020B0604020202020204" pitchFamily="34" charset="0"/>
                          <a:cs typeface="Arial" panose="020B0604020202020204" pitchFamily="34" charset="0"/>
                        </a:rPr>
                        <a:t>329.6 </a:t>
                      </a:r>
                      <a:endParaRPr lang="ru-RU" sz="900" b="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42.9 </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13.0%</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61859180"/>
                  </a:ext>
                </a:extLst>
              </a:tr>
              <a:tr h="91440">
                <a:tc>
                  <a:txBody>
                    <a:bodyPr/>
                    <a:lstStyle/>
                    <a:p>
                      <a:pPr marL="0" marR="0">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Works</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624.4 </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a:solidFill>
                            <a:schemeClr val="tx1">
                              <a:lumMod val="75000"/>
                              <a:lumOff val="25000"/>
                            </a:schemeClr>
                          </a:solidFill>
                          <a:effectLst/>
                          <a:latin typeface="Arial" panose="020B0604020202020204" pitchFamily="34" charset="0"/>
                          <a:cs typeface="Arial" panose="020B0604020202020204" pitchFamily="34" charset="0"/>
                        </a:rPr>
                        <a:t>467.2 </a:t>
                      </a:r>
                      <a:endParaRPr lang="ru-RU" sz="900" b="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74.8%</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7298754"/>
                  </a:ext>
                </a:extLst>
              </a:tr>
              <a:tr h="91440">
                <a:tc>
                  <a:txBody>
                    <a:bodyPr/>
                    <a:lstStyle/>
                    <a:p>
                      <a:pPr marL="0" marR="0">
                        <a:buNone/>
                      </a:pPr>
                      <a:r>
                        <a:rPr lang="en-US" sz="900" b="0">
                          <a:solidFill>
                            <a:schemeClr val="tx1">
                              <a:lumMod val="75000"/>
                              <a:lumOff val="25000"/>
                            </a:schemeClr>
                          </a:solidFill>
                          <a:effectLst/>
                          <a:latin typeface="Arial" panose="020B0604020202020204" pitchFamily="34" charset="0"/>
                          <a:cs typeface="Arial" panose="020B0604020202020204" pitchFamily="34" charset="0"/>
                        </a:rPr>
                        <a:t>Services</a:t>
                      </a:r>
                      <a:endParaRPr lang="ru-RU" sz="900" b="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1 579.5 </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650.4 </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41.2%</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219328602"/>
                  </a:ext>
                </a:extLst>
              </a:tr>
            </a:tbl>
          </a:graphicData>
        </a:graphic>
      </p:graphicFrame>
      <p:sp>
        <p:nvSpPr>
          <p:cNvPr id="11" name="TextBox 10">
            <a:extLst>
              <a:ext uri="{FF2B5EF4-FFF2-40B4-BE49-F238E27FC236}">
                <a16:creationId xmlns:a16="http://schemas.microsoft.com/office/drawing/2014/main" id="{27183A81-16CD-5C80-8C60-F55ABAFF3EA3}"/>
              </a:ext>
            </a:extLst>
          </p:cNvPr>
          <p:cNvSpPr txBox="1"/>
          <p:nvPr/>
        </p:nvSpPr>
        <p:spPr>
          <a:xfrm>
            <a:off x="6446953" y="5254689"/>
            <a:ext cx="5275996" cy="1346522"/>
          </a:xfrm>
          <a:prstGeom prst="rect">
            <a:avLst/>
          </a:prstGeom>
          <a:noFill/>
        </p:spPr>
        <p:txBody>
          <a:bodyPr wrap="square">
            <a:spAutoFit/>
          </a:bodyPr>
          <a:lstStyle>
            <a:defPPr>
              <a:defRPr lang="ru-RU"/>
            </a:defPPr>
            <a:lvl1pPr algn="just">
              <a:defRPr sz="1050">
                <a:effectLst/>
                <a:latin typeface="Arial" panose="020B0604020202020204" pitchFamily="34" charset="0"/>
                <a:ea typeface="Arial" panose="020B0604020202020204" pitchFamily="34" charset="0"/>
              </a:defRPr>
            </a:lvl1pPr>
          </a:lstStyle>
          <a:p>
            <a:r>
              <a:rPr lang="en-US" sz="1000" dirty="0"/>
              <a:t>In the first nine months of 2025, Operators’ total procurement amounted to </a:t>
            </a:r>
            <a:r>
              <a:rPr lang="en-US" sz="1000" b="1" dirty="0"/>
              <a:t>2,533.5 billion tenge</a:t>
            </a:r>
            <a:r>
              <a:rPr lang="en-US" sz="1000" dirty="0"/>
              <a:t>, while their local content reached </a:t>
            </a:r>
            <a:r>
              <a:rPr lang="en-US" sz="1000" b="1" dirty="0"/>
              <a:t>45.8%</a:t>
            </a:r>
            <a:r>
              <a:rPr lang="en-US" sz="1000" dirty="0"/>
              <a:t>, which is below the aggregate local content share of </a:t>
            </a:r>
            <a:r>
              <a:rPr lang="en-US" sz="1000" b="1" dirty="0"/>
              <a:t>57.8%</a:t>
            </a:r>
            <a:r>
              <a:rPr lang="en-US" sz="1000" dirty="0"/>
              <a:t>. The low local content share in goods procurement continues to be the main constraint on increasing overall local content.</a:t>
            </a:r>
          </a:p>
          <a:p>
            <a:endParaRPr lang="en-US" sz="1000" dirty="0"/>
          </a:p>
          <a:p>
            <a:r>
              <a:rPr lang="en-US" dirty="0"/>
              <a:t>The development of the oil and gas machine building industry is closely tied to oil and gas condensate production levels and depends significantly on the collaboration between subsoil users and local manufacturers.</a:t>
            </a:r>
            <a:endParaRPr lang="ru-RU" sz="1000" dirty="0"/>
          </a:p>
        </p:txBody>
      </p:sp>
      <p:sp>
        <p:nvSpPr>
          <p:cNvPr id="12" name="TextBox 11">
            <a:extLst>
              <a:ext uri="{FF2B5EF4-FFF2-40B4-BE49-F238E27FC236}">
                <a16:creationId xmlns:a16="http://schemas.microsoft.com/office/drawing/2014/main" id="{EC610F7A-4EF8-577B-7BB7-8C2FD539BED2}"/>
              </a:ext>
            </a:extLst>
          </p:cNvPr>
          <p:cNvSpPr txBox="1"/>
          <p:nvPr/>
        </p:nvSpPr>
        <p:spPr>
          <a:xfrm>
            <a:off x="2944800" y="5853779"/>
            <a:ext cx="3149998" cy="646331"/>
          </a:xfrm>
          <a:prstGeom prst="rect">
            <a:avLst/>
          </a:prstGeom>
          <a:noFill/>
        </p:spPr>
        <p:txBody>
          <a:bodyPr wrap="square">
            <a:spAutoFit/>
          </a:bodyPr>
          <a:lstStyle>
            <a:defPPr>
              <a:defRPr lang="ru-RU"/>
            </a:defPPr>
            <a:lvl1pPr>
              <a:defRPr sz="1000" b="1">
                <a:solidFill>
                  <a:schemeClr val="bg2">
                    <a:lumMod val="50000"/>
                  </a:schemeClr>
                </a:solidFill>
                <a:effectLst/>
                <a:latin typeface="Arial" panose="020B0604020202020204" pitchFamily="34" charset="0"/>
                <a:ea typeface="Arial" panose="020B0604020202020204" pitchFamily="34" charset="0"/>
              </a:defRPr>
            </a:lvl1pPr>
          </a:lstStyle>
          <a:p>
            <a:r>
              <a:rPr lang="en-US" sz="800" dirty="0"/>
              <a:t>Figure 2-2. Oil and gas machine building sector production volume for 2019-2025, billion tenge</a:t>
            </a:r>
          </a:p>
          <a:p>
            <a:endParaRPr lang="en-US" sz="800" dirty="0"/>
          </a:p>
          <a:p>
            <a:r>
              <a:rPr lang="en-US" sz="600" b="0" i="1" dirty="0"/>
              <a:t>Source: Bureau of National Statistics (BNS) ASPIRE RoK, </a:t>
            </a:r>
            <a:r>
              <a:rPr lang="en-US" sz="600" b="0" i="1" dirty="0" err="1"/>
              <a:t>QazIndustry</a:t>
            </a:r>
            <a:r>
              <a:rPr lang="en-US" sz="600" b="0" i="1" dirty="0"/>
              <a:t>, IMBC</a:t>
            </a:r>
          </a:p>
          <a:p>
            <a:r>
              <a:rPr lang="en-US" sz="600" b="0" i="1" dirty="0"/>
              <a:t>Note: Figures for 2025-2026 forecasts</a:t>
            </a:r>
          </a:p>
        </p:txBody>
      </p:sp>
      <p:graphicFrame>
        <p:nvGraphicFramePr>
          <p:cNvPr id="13" name="Table 12">
            <a:extLst>
              <a:ext uri="{FF2B5EF4-FFF2-40B4-BE49-F238E27FC236}">
                <a16:creationId xmlns:a16="http://schemas.microsoft.com/office/drawing/2014/main" id="{353CB1C0-C5D9-F563-EB64-28B640C9D25F}"/>
              </a:ext>
            </a:extLst>
          </p:cNvPr>
          <p:cNvGraphicFramePr>
            <a:graphicFrameLocks noGrp="1"/>
          </p:cNvGraphicFramePr>
          <p:nvPr>
            <p:extLst>
              <p:ext uri="{D42A27DB-BD31-4B8C-83A1-F6EECF244321}">
                <p14:modId xmlns:p14="http://schemas.microsoft.com/office/powerpoint/2010/main" val="2335467495"/>
              </p:ext>
            </p:extLst>
          </p:nvPr>
        </p:nvGraphicFramePr>
        <p:xfrm>
          <a:off x="6530178" y="2862991"/>
          <a:ext cx="3960000" cy="822960"/>
        </p:xfrm>
        <a:graphic>
          <a:graphicData uri="http://schemas.openxmlformats.org/drawingml/2006/table">
            <a:tbl>
              <a:tblPr firstRow="1" firstCol="1" bandRow="1">
                <a:tableStyleId>{F5AB1C69-6EDB-4FF4-983F-18BD219EF322}</a:tableStyleId>
              </a:tblPr>
              <a:tblGrid>
                <a:gridCol w="864000">
                  <a:extLst>
                    <a:ext uri="{9D8B030D-6E8A-4147-A177-3AD203B41FA5}">
                      <a16:colId xmlns:a16="http://schemas.microsoft.com/office/drawing/2014/main" val="1424014379"/>
                    </a:ext>
                  </a:extLst>
                </a:gridCol>
                <a:gridCol w="1188000">
                  <a:extLst>
                    <a:ext uri="{9D8B030D-6E8A-4147-A177-3AD203B41FA5}">
                      <a16:colId xmlns:a16="http://schemas.microsoft.com/office/drawing/2014/main" val="3052449304"/>
                    </a:ext>
                  </a:extLst>
                </a:gridCol>
                <a:gridCol w="1116000">
                  <a:extLst>
                    <a:ext uri="{9D8B030D-6E8A-4147-A177-3AD203B41FA5}">
                      <a16:colId xmlns:a16="http://schemas.microsoft.com/office/drawing/2014/main" val="2542717405"/>
                    </a:ext>
                  </a:extLst>
                </a:gridCol>
                <a:gridCol w="792000">
                  <a:extLst>
                    <a:ext uri="{9D8B030D-6E8A-4147-A177-3AD203B41FA5}">
                      <a16:colId xmlns:a16="http://schemas.microsoft.com/office/drawing/2014/main" val="1276190292"/>
                    </a:ext>
                  </a:extLst>
                </a:gridCol>
              </a:tblGrid>
              <a:tr h="182880">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Procurement</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Total Purchases, </a:t>
                      </a:r>
                      <a:br>
                        <a:rPr lang="en-US" sz="900" dirty="0">
                          <a:solidFill>
                            <a:schemeClr val="tx1">
                              <a:lumMod val="75000"/>
                              <a:lumOff val="25000"/>
                            </a:schemeClr>
                          </a:solidFill>
                          <a:effectLst/>
                          <a:latin typeface="Arial" panose="020B0604020202020204" pitchFamily="34" charset="0"/>
                          <a:cs typeface="Arial" panose="020B0604020202020204" pitchFamily="34" charset="0"/>
                        </a:rPr>
                      </a:br>
                      <a:r>
                        <a:rPr lang="en-US" sz="900" dirty="0">
                          <a:solidFill>
                            <a:schemeClr val="tx1">
                              <a:lumMod val="75000"/>
                              <a:lumOff val="25000"/>
                            </a:schemeClr>
                          </a:solidFill>
                          <a:effectLst/>
                          <a:latin typeface="Arial" panose="020B0604020202020204" pitchFamily="34" charset="0"/>
                          <a:cs typeface="Arial" panose="020B0604020202020204" pitchFamily="34" charset="0"/>
                        </a:rPr>
                        <a:t>in </a:t>
                      </a:r>
                      <a:r>
                        <a:rPr lang="en-US" sz="900" dirty="0" err="1">
                          <a:solidFill>
                            <a:schemeClr val="tx1">
                              <a:lumMod val="75000"/>
                              <a:lumOff val="25000"/>
                            </a:schemeClr>
                          </a:solidFill>
                          <a:effectLst/>
                          <a:latin typeface="Arial" panose="020B0604020202020204" pitchFamily="34" charset="0"/>
                          <a:cs typeface="Arial" panose="020B0604020202020204" pitchFamily="34" charset="0"/>
                        </a:rPr>
                        <a:t>bln</a:t>
                      </a:r>
                      <a:r>
                        <a:rPr lang="en-US" sz="900" dirty="0">
                          <a:solidFill>
                            <a:schemeClr val="tx1">
                              <a:lumMod val="75000"/>
                              <a:lumOff val="25000"/>
                            </a:schemeClr>
                          </a:solidFill>
                          <a:effectLst/>
                          <a:latin typeface="Arial" panose="020B0604020202020204" pitchFamily="34" charset="0"/>
                          <a:cs typeface="Arial" panose="020B0604020202020204" pitchFamily="34" charset="0"/>
                        </a:rPr>
                        <a:t> KZT</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Local content (LC), in </a:t>
                      </a:r>
                      <a:r>
                        <a:rPr lang="en-US" sz="900" dirty="0" err="1">
                          <a:solidFill>
                            <a:schemeClr val="tx1">
                              <a:lumMod val="75000"/>
                              <a:lumOff val="25000"/>
                            </a:schemeClr>
                          </a:solidFill>
                          <a:effectLst/>
                          <a:latin typeface="Arial" panose="020B0604020202020204" pitchFamily="34" charset="0"/>
                          <a:cs typeface="Arial" panose="020B0604020202020204" pitchFamily="34" charset="0"/>
                        </a:rPr>
                        <a:t>bln</a:t>
                      </a:r>
                      <a:r>
                        <a:rPr lang="en-US" sz="900" dirty="0">
                          <a:solidFill>
                            <a:schemeClr val="tx1">
                              <a:lumMod val="75000"/>
                              <a:lumOff val="25000"/>
                            </a:schemeClr>
                          </a:solidFill>
                          <a:effectLst/>
                          <a:latin typeface="Arial" panose="020B0604020202020204" pitchFamily="34" charset="0"/>
                          <a:cs typeface="Arial" panose="020B0604020202020204" pitchFamily="34" charset="0"/>
                        </a:rPr>
                        <a:t> KZT</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algn="ctr">
                        <a:buNone/>
                      </a:pPr>
                      <a:r>
                        <a:rPr lang="en-US" sz="900" dirty="0">
                          <a:solidFill>
                            <a:schemeClr val="tx1">
                              <a:lumMod val="75000"/>
                              <a:lumOff val="25000"/>
                            </a:schemeClr>
                          </a:solidFill>
                          <a:effectLst/>
                          <a:latin typeface="Arial" panose="020B0604020202020204" pitchFamily="34" charset="0"/>
                          <a:cs typeface="Arial" panose="020B0604020202020204" pitchFamily="34" charset="0"/>
                        </a:rPr>
                        <a:t>LC share, %</a:t>
                      </a:r>
                      <a:endParaRPr lang="ru-RU" sz="90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21245372"/>
                  </a:ext>
                </a:extLst>
              </a:tr>
              <a:tr h="91440">
                <a:tc>
                  <a:txBody>
                    <a:bodyPr/>
                    <a:lstStyle/>
                    <a:p>
                      <a:pPr marL="0" marR="0">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Total</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3 882.6</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2 243.8</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1" dirty="0">
                          <a:solidFill>
                            <a:schemeClr val="tx1">
                              <a:lumMod val="75000"/>
                              <a:lumOff val="25000"/>
                            </a:schemeClr>
                          </a:solidFill>
                          <a:effectLst/>
                          <a:latin typeface="Arial" panose="020B0604020202020204" pitchFamily="34" charset="0"/>
                          <a:cs typeface="Arial" panose="020B0604020202020204" pitchFamily="34" charset="0"/>
                        </a:rPr>
                        <a:t>57.8%</a:t>
                      </a:r>
                      <a:endParaRPr lang="ru-RU" sz="900" b="1"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8692652"/>
                  </a:ext>
                </a:extLst>
              </a:tr>
              <a:tr h="91440">
                <a:tc>
                  <a:txBody>
                    <a:bodyPr/>
                    <a:lstStyle/>
                    <a:p>
                      <a:pPr marL="0" marR="0">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Goods</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608.8</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158.7</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26.1%</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670218447"/>
                  </a:ext>
                </a:extLst>
              </a:tr>
              <a:tr h="91440">
                <a:tc>
                  <a:txBody>
                    <a:bodyPr/>
                    <a:lstStyle/>
                    <a:p>
                      <a:pPr marL="0" marR="0">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Works</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1 149.2</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951.2</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82.8%</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06534973"/>
                  </a:ext>
                </a:extLst>
              </a:tr>
              <a:tr h="91440">
                <a:tc>
                  <a:txBody>
                    <a:bodyPr/>
                    <a:lstStyle/>
                    <a:p>
                      <a:pPr marL="0" marR="0">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Services</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2 124.7</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16205" algn="r">
                        <a:buNone/>
                      </a:pPr>
                      <a:r>
                        <a:rPr lang="en-US" sz="900" b="0">
                          <a:solidFill>
                            <a:schemeClr val="tx1">
                              <a:lumMod val="75000"/>
                              <a:lumOff val="25000"/>
                            </a:schemeClr>
                          </a:solidFill>
                          <a:effectLst/>
                          <a:latin typeface="Arial" panose="020B0604020202020204" pitchFamily="34" charset="0"/>
                          <a:cs typeface="Arial" panose="020B0604020202020204" pitchFamily="34" charset="0"/>
                        </a:rPr>
                        <a:t>1 133.9</a:t>
                      </a:r>
                      <a:endParaRPr lang="ru-RU" sz="900" b="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128905" algn="r">
                        <a:buNone/>
                      </a:pPr>
                      <a:r>
                        <a:rPr lang="en-US" sz="900" b="0" dirty="0">
                          <a:solidFill>
                            <a:schemeClr val="tx1">
                              <a:lumMod val="75000"/>
                              <a:lumOff val="25000"/>
                            </a:schemeClr>
                          </a:solidFill>
                          <a:effectLst/>
                          <a:latin typeface="Arial" panose="020B0604020202020204" pitchFamily="34" charset="0"/>
                          <a:cs typeface="Arial" panose="020B0604020202020204" pitchFamily="34" charset="0"/>
                        </a:rPr>
                        <a:t>53.4%</a:t>
                      </a:r>
                      <a:endParaRPr lang="ru-RU" sz="900" b="0" dirty="0">
                        <a:solidFill>
                          <a:schemeClr val="tx1">
                            <a:lumMod val="75000"/>
                            <a:lumOff val="25000"/>
                          </a:schemeClr>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221288191"/>
                  </a:ext>
                </a:extLst>
              </a:tr>
            </a:tbl>
          </a:graphicData>
        </a:graphic>
      </p:graphicFrame>
      <p:sp>
        <p:nvSpPr>
          <p:cNvPr id="14" name="TextBox 13">
            <a:extLst>
              <a:ext uri="{FF2B5EF4-FFF2-40B4-BE49-F238E27FC236}">
                <a16:creationId xmlns:a16="http://schemas.microsoft.com/office/drawing/2014/main" id="{485512A6-41C8-6467-AF89-A83CFB841726}"/>
              </a:ext>
            </a:extLst>
          </p:cNvPr>
          <p:cNvSpPr txBox="1"/>
          <p:nvPr/>
        </p:nvSpPr>
        <p:spPr>
          <a:xfrm>
            <a:off x="10490180" y="4475656"/>
            <a:ext cx="1385589" cy="738664"/>
          </a:xfrm>
          <a:prstGeom prst="rect">
            <a:avLst/>
          </a:prstGeom>
          <a:noFill/>
        </p:spPr>
        <p:txBody>
          <a:bodyPr wrap="square">
            <a:spAutoFit/>
          </a:bodyPr>
          <a:lstStyle>
            <a:defPPr>
              <a:defRPr lang="ru-RU"/>
            </a:defPPr>
            <a:lvl1pPr>
              <a:defRPr sz="1000" b="1">
                <a:solidFill>
                  <a:schemeClr val="bg2">
                    <a:lumMod val="50000"/>
                  </a:schemeClr>
                </a:solidFill>
                <a:effectLst/>
                <a:latin typeface="Arial" panose="020B0604020202020204" pitchFamily="34" charset="0"/>
                <a:ea typeface="Arial" panose="020B0604020202020204" pitchFamily="34" charset="0"/>
              </a:defRPr>
            </a:lvl1pPr>
          </a:lstStyle>
          <a:p>
            <a:r>
              <a:rPr lang="en-US" sz="700" dirty="0"/>
              <a:t>Table 2-3. Procurement of GWS and LC share by Operators in 9 months of 2025</a:t>
            </a:r>
            <a:endParaRPr lang="kk-KZ" sz="700" dirty="0"/>
          </a:p>
          <a:p>
            <a:endParaRPr lang="en-US" sz="700" dirty="0"/>
          </a:p>
          <a:p>
            <a:r>
              <a:rPr lang="en-US" sz="700" b="0" i="1" dirty="0"/>
              <a:t>Source: IMBC</a:t>
            </a:r>
          </a:p>
        </p:txBody>
      </p:sp>
      <p:pic>
        <p:nvPicPr>
          <p:cNvPr id="15" name="Picture 14">
            <a:extLst>
              <a:ext uri="{FF2B5EF4-FFF2-40B4-BE49-F238E27FC236}">
                <a16:creationId xmlns:a16="http://schemas.microsoft.com/office/drawing/2014/main" id="{B0674ADE-DC99-75F9-0D4B-AEA5028E3D1D}"/>
              </a:ext>
            </a:extLst>
          </p:cNvPr>
          <p:cNvPicPr>
            <a:picLocks/>
          </p:cNvPicPr>
          <p:nvPr/>
        </p:nvPicPr>
        <p:blipFill>
          <a:blip r:embed="rId3"/>
          <a:stretch>
            <a:fillRect/>
          </a:stretch>
        </p:blipFill>
        <p:spPr>
          <a:xfrm>
            <a:off x="2944800" y="4240800"/>
            <a:ext cx="3150000" cy="1620000"/>
          </a:xfrm>
          <a:prstGeom prst="rect">
            <a:avLst/>
          </a:prstGeom>
        </p:spPr>
      </p:pic>
      <p:sp>
        <p:nvSpPr>
          <p:cNvPr id="16" name="TextBox 15">
            <a:extLst>
              <a:ext uri="{FF2B5EF4-FFF2-40B4-BE49-F238E27FC236}">
                <a16:creationId xmlns:a16="http://schemas.microsoft.com/office/drawing/2014/main" id="{1E0B898C-0F9E-C9D1-F115-4E541CFBA5FD}"/>
              </a:ext>
            </a:extLst>
          </p:cNvPr>
          <p:cNvSpPr txBox="1"/>
          <p:nvPr/>
        </p:nvSpPr>
        <p:spPr>
          <a:xfrm>
            <a:off x="289871" y="4162615"/>
            <a:ext cx="2534777" cy="2400657"/>
          </a:xfrm>
          <a:prstGeom prst="rect">
            <a:avLst/>
          </a:prstGeom>
          <a:noFill/>
        </p:spPr>
        <p:txBody>
          <a:bodyPr wrap="square">
            <a:spAutoFit/>
          </a:bodyPr>
          <a:lstStyle/>
          <a:p>
            <a:pPr algn="just"/>
            <a:r>
              <a:rPr lang="en-US" sz="1000" dirty="0">
                <a:effectLst/>
                <a:latin typeface="Arial" panose="020B0604020202020204" pitchFamily="34" charset="0"/>
                <a:ea typeface="Arial" panose="020B0604020202020204" pitchFamily="34" charset="0"/>
              </a:rPr>
              <a:t>Analysis of 2025 procurement (January – September) shows subsoil users imported goods such as casing and steel pipes, drilling and pumping equipment, cranes, valves, compressors, turbines, electrical and HVAC equipment, instrumentation, laboratory supplies, and other items. These products have high localization potential, providing guidance for local oil and gas machinery manufacturers.</a:t>
            </a:r>
          </a:p>
          <a:p>
            <a:pPr algn="just"/>
            <a:endParaRPr lang="en-US" sz="1000" dirty="0">
              <a:effectLst/>
              <a:latin typeface="Arial" panose="020B0604020202020204" pitchFamily="34" charset="0"/>
              <a:ea typeface="Arial" panose="020B0604020202020204" pitchFamily="34" charset="0"/>
            </a:endParaRPr>
          </a:p>
          <a:p>
            <a:pPr algn="just"/>
            <a:r>
              <a:rPr lang="en-US" sz="1000" dirty="0">
                <a:effectLst/>
                <a:latin typeface="Arial" panose="020B0604020202020204" pitchFamily="34" charset="0"/>
                <a:ea typeface="Arial" panose="020B0604020202020204" pitchFamily="34" charset="0"/>
              </a:rPr>
              <a:t>Over the past five years, the sector has grown </a:t>
            </a:r>
            <a:r>
              <a:rPr lang="en-US" sz="1000" b="1" dirty="0">
                <a:effectLst/>
                <a:latin typeface="Arial" panose="020B0604020202020204" pitchFamily="34" charset="0"/>
                <a:ea typeface="Arial" panose="020B0604020202020204" pitchFamily="34" charset="0"/>
              </a:rPr>
              <a:t>167%</a:t>
            </a:r>
            <a:r>
              <a:rPr lang="en-US" sz="1000" dirty="0">
                <a:effectLst/>
                <a:latin typeface="Arial" panose="020B0604020202020204" pitchFamily="34" charset="0"/>
                <a:ea typeface="Arial" panose="020B0604020202020204" pitchFamily="34" charset="0"/>
              </a:rPr>
              <a:t>, reaching </a:t>
            </a:r>
            <a:r>
              <a:rPr lang="en-US" sz="1000" b="1" dirty="0">
                <a:effectLst/>
                <a:latin typeface="Arial" panose="020B0604020202020204" pitchFamily="34" charset="0"/>
                <a:ea typeface="Arial" panose="020B0604020202020204" pitchFamily="34" charset="0"/>
              </a:rPr>
              <a:t>59.9 billion tenge </a:t>
            </a:r>
            <a:r>
              <a:rPr lang="en-US" sz="1000" dirty="0">
                <a:effectLst/>
                <a:latin typeface="Arial" panose="020B0604020202020204" pitchFamily="34" charset="0"/>
                <a:ea typeface="Arial" panose="020B0604020202020204" pitchFamily="34" charset="0"/>
              </a:rPr>
              <a:t>in 2024.</a:t>
            </a:r>
          </a:p>
        </p:txBody>
      </p:sp>
      <p:cxnSp>
        <p:nvCxnSpPr>
          <p:cNvPr id="17" name="Straight Connector 16">
            <a:extLst>
              <a:ext uri="{FF2B5EF4-FFF2-40B4-BE49-F238E27FC236}">
                <a16:creationId xmlns:a16="http://schemas.microsoft.com/office/drawing/2014/main" id="{7CD6D650-1EAC-A847-22C3-E40C4729C935}"/>
              </a:ext>
            </a:extLst>
          </p:cNvPr>
          <p:cNvCxnSpPr/>
          <p:nvPr/>
        </p:nvCxnSpPr>
        <p:spPr>
          <a:xfrm>
            <a:off x="6326808" y="1004221"/>
            <a:ext cx="0" cy="5792057"/>
          </a:xfrm>
          <a:prstGeom prst="line">
            <a:avLst/>
          </a:prstGeom>
          <a:ln>
            <a:solidFill>
              <a:schemeClr val="bg2">
                <a:lumMod val="90000"/>
              </a:schemeClr>
            </a:solidFill>
          </a:ln>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54A630E0-9B79-3DF1-8704-614B9DF7E3D6}"/>
              </a:ext>
            </a:extLst>
          </p:cNvPr>
          <p:cNvSpPr txBox="1"/>
          <p:nvPr/>
        </p:nvSpPr>
        <p:spPr>
          <a:xfrm>
            <a:off x="3534846" y="1667466"/>
            <a:ext cx="2668744" cy="2246769"/>
          </a:xfrm>
          <a:prstGeom prst="rect">
            <a:avLst/>
          </a:prstGeom>
          <a:noFill/>
        </p:spPr>
        <p:txBody>
          <a:bodyPr wrap="square">
            <a:spAutoFit/>
          </a:bodyPr>
          <a:lstStyle/>
          <a:p>
            <a:pPr algn="just"/>
            <a:r>
              <a:rPr lang="en-US" sz="1000" dirty="0">
                <a:effectLst/>
                <a:latin typeface="Arial" panose="020B0604020202020204" pitchFamily="34" charset="0"/>
                <a:ea typeface="Arial" panose="020B0604020202020204" pitchFamily="34" charset="0"/>
              </a:rPr>
              <a:t>Sector growth is driven by rising demand for specialized equipment, particularly from the development and expansion of major fields such as Tengiz, Karachaganak, and Kashagan. From January to November 2025, oil and gas condensate output reached </a:t>
            </a:r>
            <a:r>
              <a:rPr lang="en-US" sz="1000" b="1" dirty="0">
                <a:effectLst/>
                <a:latin typeface="Arial" panose="020B0604020202020204" pitchFamily="34" charset="0"/>
                <a:ea typeface="Arial" panose="020B0604020202020204" pitchFamily="34" charset="0"/>
              </a:rPr>
              <a:t>91.9 million tons</a:t>
            </a:r>
            <a:r>
              <a:rPr lang="en-US" sz="1000" dirty="0">
                <a:effectLst/>
                <a:latin typeface="Arial" panose="020B0604020202020204" pitchFamily="34" charset="0"/>
                <a:ea typeface="Arial" panose="020B0604020202020204" pitchFamily="34" charset="0"/>
              </a:rPr>
              <a:t>, a </a:t>
            </a:r>
            <a:r>
              <a:rPr lang="en-US" sz="1000" b="1" dirty="0">
                <a:effectLst/>
                <a:latin typeface="Arial" panose="020B0604020202020204" pitchFamily="34" charset="0"/>
                <a:ea typeface="Arial" panose="020B0604020202020204" pitchFamily="34" charset="0"/>
              </a:rPr>
              <a:t>14.1%</a:t>
            </a:r>
            <a:r>
              <a:rPr lang="en-US" sz="1000" dirty="0">
                <a:effectLst/>
                <a:latin typeface="Arial" panose="020B0604020202020204" pitchFamily="34" charset="0"/>
                <a:ea typeface="Arial" panose="020B0604020202020204" pitchFamily="34" charset="0"/>
              </a:rPr>
              <a:t> increase year-on-year. Total production is expected to reach </a:t>
            </a:r>
            <a:r>
              <a:rPr lang="en-US" sz="1000" b="1" dirty="0">
                <a:effectLst/>
                <a:latin typeface="Arial" panose="020B0604020202020204" pitchFamily="34" charset="0"/>
                <a:ea typeface="Arial" panose="020B0604020202020204" pitchFamily="34" charset="0"/>
              </a:rPr>
              <a:t>96.2 million tons </a:t>
            </a:r>
            <a:r>
              <a:rPr lang="en-US" sz="1000" dirty="0">
                <a:effectLst/>
                <a:latin typeface="Arial" panose="020B0604020202020204" pitchFamily="34" charset="0"/>
                <a:ea typeface="Arial" panose="020B0604020202020204" pitchFamily="34" charset="0"/>
              </a:rPr>
              <a:t>by year-end 2025, with forecasts projecting annual production above </a:t>
            </a:r>
            <a:r>
              <a:rPr lang="en-US" sz="1000" b="1" dirty="0">
                <a:effectLst/>
                <a:latin typeface="Arial" panose="020B0604020202020204" pitchFamily="34" charset="0"/>
                <a:ea typeface="Arial" panose="020B0604020202020204" pitchFamily="34" charset="0"/>
              </a:rPr>
              <a:t>100 million tons</a:t>
            </a:r>
            <a:r>
              <a:rPr lang="en-US" sz="1000" dirty="0">
                <a:effectLst/>
                <a:latin typeface="Arial" panose="020B0604020202020204" pitchFamily="34" charset="0"/>
                <a:ea typeface="Arial" panose="020B0604020202020204" pitchFamily="34" charset="0"/>
              </a:rPr>
              <a:t> from 2026 onward, supported by large-scale projects in the key fields. Figure 2-1 shows production trends over the past ten years.</a:t>
            </a:r>
          </a:p>
        </p:txBody>
      </p:sp>
      <p:sp>
        <p:nvSpPr>
          <p:cNvPr id="19" name="TextBox 18">
            <a:extLst>
              <a:ext uri="{FF2B5EF4-FFF2-40B4-BE49-F238E27FC236}">
                <a16:creationId xmlns:a16="http://schemas.microsoft.com/office/drawing/2014/main" id="{2A76BA17-0748-DFD7-0EFE-0C272F18F4EF}"/>
              </a:ext>
            </a:extLst>
          </p:cNvPr>
          <p:cNvSpPr txBox="1"/>
          <p:nvPr/>
        </p:nvSpPr>
        <p:spPr>
          <a:xfrm>
            <a:off x="6446953" y="3739163"/>
            <a:ext cx="5275996" cy="553998"/>
          </a:xfrm>
          <a:prstGeom prst="rect">
            <a:avLst/>
          </a:prstGeom>
          <a:noFill/>
        </p:spPr>
        <p:txBody>
          <a:bodyPr wrap="square">
            <a:spAutoFit/>
          </a:bodyPr>
          <a:lstStyle>
            <a:defPPr>
              <a:defRPr lang="ru-RU"/>
            </a:defPPr>
            <a:lvl1pPr algn="just">
              <a:defRPr sz="1050">
                <a:effectLst/>
                <a:latin typeface="Arial" panose="020B0604020202020204" pitchFamily="34" charset="0"/>
                <a:ea typeface="Arial" panose="020B0604020202020204" pitchFamily="34" charset="0"/>
              </a:defRPr>
            </a:lvl1pPr>
          </a:lstStyle>
          <a:p>
            <a:r>
              <a:rPr lang="en-US" sz="1000" dirty="0"/>
              <a:t>A comparison of procurement data for all subsoil users and for Operators shows that Operators account for a substantial share of total purchases but demonstrate a lower level of localization (See Tables 2-2 and 2-3).</a:t>
            </a:r>
            <a:endParaRPr lang="ru-RU" sz="1000" dirty="0"/>
          </a:p>
        </p:txBody>
      </p:sp>
    </p:spTree>
    <p:extLst>
      <p:ext uri="{BB962C8B-B14F-4D97-AF65-F5344CB8AC3E}">
        <p14:creationId xmlns:p14="http://schemas.microsoft.com/office/powerpoint/2010/main" val="15526516"/>
      </p:ext>
    </p:extLst>
  </p:cSld>
  <p:clrMapOvr>
    <a:masterClrMapping/>
  </p:clrMapOvr>
</p:sld>
</file>

<file path=ppt/theme/theme1.xml><?xml version="1.0" encoding="utf-8"?>
<a:theme xmlns:a="http://schemas.openxmlformats.org/drawingml/2006/main" name="Option 1">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4d6bc07-5572-4a35-b01c-c057ac17adbb">
      <Terms xmlns="http://schemas.microsoft.com/office/infopath/2007/PartnerControls"/>
    </lcf76f155ced4ddcb4097134ff3c332f>
    <TaxCatchAll xmlns="c4549ab3-d66a-4399-9a2e-244483024321" xsi:nil="true"/>
    <SharedWithUsers xmlns="c4549ab3-d66a-4399-9a2e-244483024321">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51B5CBA9A8C9C4D97B03E8E641940A4" ma:contentTypeVersion="18" ma:contentTypeDescription="Create a new document." ma:contentTypeScope="" ma:versionID="5fac224dc0f80201d11999cc9d86cca3">
  <xsd:schema xmlns:xsd="http://www.w3.org/2001/XMLSchema" xmlns:xs="http://www.w3.org/2001/XMLSchema" xmlns:p="http://schemas.microsoft.com/office/2006/metadata/properties" xmlns:ns2="a4d6bc07-5572-4a35-b01c-c057ac17adbb" xmlns:ns3="c4549ab3-d66a-4399-9a2e-244483024321" targetNamespace="http://schemas.microsoft.com/office/2006/metadata/properties" ma:root="true" ma:fieldsID="f4ed2a54a430bebb94436b09594ba7ed" ns2:_="" ns3:_="">
    <xsd:import namespace="a4d6bc07-5572-4a35-b01c-c057ac17adbb"/>
    <xsd:import namespace="c4549ab3-d66a-4399-9a2e-24448302432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c07-5572-4a35-b01c-c057ac17ad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bc8b1b1-3e80-46c7-9668-2569fc91ef75"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549ab3-d66a-4399-9a2e-24448302432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e8d09d14-f1d8-41e9-8989-2a659060a42f}" ma:internalName="TaxCatchAll" ma:showField="CatchAllData" ma:web="c4549ab3-d66a-4399-9a2e-2444830243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7220EF6-4FFB-4872-B05A-0AB4755EAC39}">
  <ds:schemaRefs>
    <ds:schemaRef ds:uri="a4d6bc07-5572-4a35-b01c-c057ac17adbb"/>
    <ds:schemaRef ds:uri="http://www.w3.org/XML/1998/namespace"/>
    <ds:schemaRef ds:uri="http://schemas.microsoft.com/office/2006/documentManagement/types"/>
    <ds:schemaRef ds:uri="http://purl.org/dc/terms/"/>
    <ds:schemaRef ds:uri="http://schemas.microsoft.com/office/infopath/2007/PartnerControls"/>
    <ds:schemaRef ds:uri="http://schemas.microsoft.com/office/2006/metadata/properties"/>
    <ds:schemaRef ds:uri="http://purl.org/dc/elements/1.1/"/>
    <ds:schemaRef ds:uri="http://schemas.openxmlformats.org/package/2006/metadata/core-properties"/>
    <ds:schemaRef ds:uri="c4549ab3-d66a-4399-9a2e-244483024321"/>
    <ds:schemaRef ds:uri="http://purl.org/dc/dcmitype/"/>
  </ds:schemaRefs>
</ds:datastoreItem>
</file>

<file path=customXml/itemProps2.xml><?xml version="1.0" encoding="utf-8"?>
<ds:datastoreItem xmlns:ds="http://schemas.openxmlformats.org/officeDocument/2006/customXml" ds:itemID="{45DDCF6C-79BC-4D76-9C84-D67C27DD3526}">
  <ds:schemaRefs>
    <ds:schemaRef ds:uri="http://schemas.microsoft.com/sharepoint/v3/contenttype/forms"/>
  </ds:schemaRefs>
</ds:datastoreItem>
</file>

<file path=customXml/itemProps3.xml><?xml version="1.0" encoding="utf-8"?>
<ds:datastoreItem xmlns:ds="http://schemas.openxmlformats.org/officeDocument/2006/customXml" ds:itemID="{4DF839D2-4266-410A-90C1-B2EABA3B9811}">
  <ds:schemaRefs>
    <ds:schemaRef ds:uri="a4d6bc07-5572-4a35-b01c-c057ac17adbb"/>
    <ds:schemaRef ds:uri="c4549ab3-d66a-4399-9a2e-24448302432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274</TotalTime>
  <Words>2057</Words>
  <Application>Microsoft Office PowerPoint</Application>
  <PresentationFormat>Widescreen</PresentationFormat>
  <Paragraphs>245</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Option 1</vt:lpstr>
      <vt:lpstr>ҚР мұнай-газ машина жасау саласын талдау</vt:lpstr>
      <vt:lpstr>Анализ отрасли нефтегазового машиностроения РК</vt:lpstr>
      <vt:lpstr>RoK Oil&amp; Gas Machine Building Industry analysis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Sharofuddin Kaldarov</dc:creator>
  <cp:lastModifiedBy>Sharofuddin Kaldarov</cp:lastModifiedBy>
  <cp:revision>1</cp:revision>
  <dcterms:created xsi:type="dcterms:W3CDTF">2024-01-12T11:00:43Z</dcterms:created>
  <dcterms:modified xsi:type="dcterms:W3CDTF">2026-05-08T10:40:11Z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0x010100351B5CBA9A8C9C4D97B03E8E641940A4</vt:lpwstr>
  </property>
  <property fmtid="{D5CDD505-2E9C-101B-9397-08002B2CF9AE}" pid="3" name="MediaServiceImageTags">
    <vt:lpwstr/>
  </property>
  <property fmtid="{D5CDD505-2E9C-101B-9397-08002B2CF9AE}" pid="4" name="Order">
    <vt:lpwstr>9559700.00000000</vt:lpwstr>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lpwstr/>
  </property>
</Properties>
</file>